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6" r:id="rId11"/>
    <p:sldId id="277" r:id="rId12"/>
    <p:sldId id="278" r:id="rId13"/>
    <p:sldId id="279" r:id="rId14"/>
    <p:sldId id="274" r:id="rId15"/>
    <p:sldId id="275" r:id="rId16"/>
    <p:sldId id="272" r:id="rId17"/>
    <p:sldId id="280" r:id="rId18"/>
    <p:sldId id="281" r:id="rId19"/>
    <p:sldId id="282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067" autoAdjust="0"/>
    <p:restoredTop sz="94660"/>
  </p:normalViewPr>
  <p:slideViewPr>
    <p:cSldViewPr>
      <p:cViewPr varScale="1">
        <p:scale>
          <a:sx n="82" d="100"/>
          <a:sy n="82" d="100"/>
        </p:scale>
        <p:origin x="-5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D51EE-E5AF-4F16-96BC-A05C478865E0}" type="datetimeFigureOut">
              <a:rPr lang="en-US" smtClean="0"/>
              <a:pPr/>
              <a:t>2/11/2009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7103C-BA6F-4263-83B8-F48290E8D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9030E-A484-4B61-8571-87B44D6C73E7}" type="datetimeFigureOut">
              <a:rPr lang="en-US" smtClean="0"/>
              <a:t>2/11/2009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2F22B-3CDB-481F-9A90-64DD74CF11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F22B-3CDB-481F-9A90-64DD74CF112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F22B-3CDB-481F-9A90-64DD74CF112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166938" y="563563"/>
            <a:ext cx="4800600" cy="6151562"/>
            <a:chOff x="1365" y="355"/>
            <a:chExt cx="3024" cy="3875"/>
          </a:xfrm>
        </p:grpSpPr>
        <p:sp>
          <p:nvSpPr>
            <p:cNvPr id="5" name="Freeform 2"/>
            <p:cNvSpPr>
              <a:spLocks/>
            </p:cNvSpPr>
            <p:nvPr/>
          </p:nvSpPr>
          <p:spPr bwMode="auto">
            <a:xfrm>
              <a:off x="2835" y="586"/>
              <a:ext cx="88" cy="1121"/>
            </a:xfrm>
            <a:custGeom>
              <a:avLst/>
              <a:gdLst/>
              <a:ahLst/>
              <a:cxnLst>
                <a:cxn ang="0">
                  <a:pos x="0" y="1120"/>
                </a:cxn>
                <a:cxn ang="0">
                  <a:pos x="0" y="0"/>
                </a:cxn>
                <a:cxn ang="0">
                  <a:pos x="87" y="0"/>
                </a:cxn>
                <a:cxn ang="0">
                  <a:pos x="87" y="1085"/>
                </a:cxn>
                <a:cxn ang="0">
                  <a:pos x="0" y="1120"/>
                </a:cxn>
              </a:cxnLst>
              <a:rect l="0" t="0" r="r" b="b"/>
              <a:pathLst>
                <a:path w="88" h="1121">
                  <a:moveTo>
                    <a:pt x="0" y="1120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87" y="1085"/>
                  </a:lnTo>
                  <a:lnTo>
                    <a:pt x="0" y="1120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3"/>
            <p:cNvSpPr>
              <a:spLocks/>
            </p:cNvSpPr>
            <p:nvPr/>
          </p:nvSpPr>
          <p:spPr bwMode="auto">
            <a:xfrm>
              <a:off x="2834" y="1900"/>
              <a:ext cx="84" cy="363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83" y="0"/>
                </a:cxn>
                <a:cxn ang="0">
                  <a:pos x="74" y="329"/>
                </a:cxn>
                <a:cxn ang="0">
                  <a:pos x="0" y="362"/>
                </a:cxn>
                <a:cxn ang="0">
                  <a:pos x="0" y="29"/>
                </a:cxn>
              </a:cxnLst>
              <a:rect l="0" t="0" r="r" b="b"/>
              <a:pathLst>
                <a:path w="84" h="363">
                  <a:moveTo>
                    <a:pt x="0" y="29"/>
                  </a:moveTo>
                  <a:lnTo>
                    <a:pt x="83" y="0"/>
                  </a:lnTo>
                  <a:lnTo>
                    <a:pt x="74" y="329"/>
                  </a:lnTo>
                  <a:lnTo>
                    <a:pt x="0" y="362"/>
                  </a:lnTo>
                  <a:lnTo>
                    <a:pt x="0" y="2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4"/>
            <p:cNvSpPr>
              <a:spLocks/>
            </p:cNvSpPr>
            <p:nvPr/>
          </p:nvSpPr>
          <p:spPr bwMode="auto">
            <a:xfrm>
              <a:off x="2825" y="2493"/>
              <a:ext cx="84" cy="249"/>
            </a:xfrm>
            <a:custGeom>
              <a:avLst/>
              <a:gdLst/>
              <a:ahLst/>
              <a:cxnLst>
                <a:cxn ang="0">
                  <a:pos x="2" y="213"/>
                </a:cxn>
                <a:cxn ang="0">
                  <a:pos x="0" y="28"/>
                </a:cxn>
                <a:cxn ang="0">
                  <a:pos x="83" y="0"/>
                </a:cxn>
                <a:cxn ang="0">
                  <a:pos x="72" y="248"/>
                </a:cxn>
                <a:cxn ang="0">
                  <a:pos x="2" y="213"/>
                </a:cxn>
              </a:cxnLst>
              <a:rect l="0" t="0" r="r" b="b"/>
              <a:pathLst>
                <a:path w="84" h="249">
                  <a:moveTo>
                    <a:pt x="2" y="213"/>
                  </a:moveTo>
                  <a:lnTo>
                    <a:pt x="0" y="28"/>
                  </a:lnTo>
                  <a:lnTo>
                    <a:pt x="83" y="0"/>
                  </a:lnTo>
                  <a:lnTo>
                    <a:pt x="72" y="248"/>
                  </a:lnTo>
                  <a:lnTo>
                    <a:pt x="2" y="213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2831" y="2965"/>
              <a:ext cx="52" cy="232"/>
            </a:xfrm>
            <a:custGeom>
              <a:avLst/>
              <a:gdLst/>
              <a:ahLst/>
              <a:cxnLst>
                <a:cxn ang="0">
                  <a:pos x="13" y="204"/>
                </a:cxn>
                <a:cxn ang="0">
                  <a:pos x="0" y="0"/>
                </a:cxn>
                <a:cxn ang="0">
                  <a:pos x="51" y="26"/>
                </a:cxn>
                <a:cxn ang="0">
                  <a:pos x="47" y="231"/>
                </a:cxn>
                <a:cxn ang="0">
                  <a:pos x="13" y="204"/>
                </a:cxn>
              </a:cxnLst>
              <a:rect l="0" t="0" r="r" b="b"/>
              <a:pathLst>
                <a:path w="52" h="232">
                  <a:moveTo>
                    <a:pt x="13" y="204"/>
                  </a:moveTo>
                  <a:lnTo>
                    <a:pt x="0" y="0"/>
                  </a:lnTo>
                  <a:lnTo>
                    <a:pt x="51" y="26"/>
                  </a:lnTo>
                  <a:lnTo>
                    <a:pt x="47" y="231"/>
                  </a:lnTo>
                  <a:lnTo>
                    <a:pt x="13" y="204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2851" y="3354"/>
              <a:ext cx="36" cy="133"/>
            </a:xfrm>
            <a:custGeom>
              <a:avLst/>
              <a:gdLst/>
              <a:ahLst/>
              <a:cxnLst>
                <a:cxn ang="0">
                  <a:pos x="4" y="101"/>
                </a:cxn>
                <a:cxn ang="0">
                  <a:pos x="0" y="0"/>
                </a:cxn>
                <a:cxn ang="0">
                  <a:pos x="35" y="20"/>
                </a:cxn>
                <a:cxn ang="0">
                  <a:pos x="28" y="132"/>
                </a:cxn>
                <a:cxn ang="0">
                  <a:pos x="4" y="101"/>
                </a:cxn>
              </a:cxnLst>
              <a:rect l="0" t="0" r="r" b="b"/>
              <a:pathLst>
                <a:path w="36" h="133">
                  <a:moveTo>
                    <a:pt x="4" y="101"/>
                  </a:moveTo>
                  <a:lnTo>
                    <a:pt x="0" y="0"/>
                  </a:lnTo>
                  <a:lnTo>
                    <a:pt x="35" y="20"/>
                  </a:lnTo>
                  <a:lnTo>
                    <a:pt x="28" y="132"/>
                  </a:lnTo>
                  <a:lnTo>
                    <a:pt x="4" y="101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2851" y="3640"/>
              <a:ext cx="30" cy="590"/>
            </a:xfrm>
            <a:custGeom>
              <a:avLst/>
              <a:gdLst/>
              <a:ahLst/>
              <a:cxnLst>
                <a:cxn ang="0">
                  <a:pos x="15" y="589"/>
                </a:cxn>
                <a:cxn ang="0">
                  <a:pos x="0" y="0"/>
                </a:cxn>
                <a:cxn ang="0">
                  <a:pos x="29" y="37"/>
                </a:cxn>
                <a:cxn ang="0">
                  <a:pos x="15" y="589"/>
                </a:cxn>
              </a:cxnLst>
              <a:rect l="0" t="0" r="r" b="b"/>
              <a:pathLst>
                <a:path w="30" h="590">
                  <a:moveTo>
                    <a:pt x="15" y="589"/>
                  </a:moveTo>
                  <a:lnTo>
                    <a:pt x="0" y="0"/>
                  </a:lnTo>
                  <a:lnTo>
                    <a:pt x="29" y="37"/>
                  </a:lnTo>
                  <a:lnTo>
                    <a:pt x="15" y="58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2600" y="3595"/>
              <a:ext cx="233" cy="130"/>
            </a:xfrm>
            <a:custGeom>
              <a:avLst/>
              <a:gdLst/>
              <a:ahLst/>
              <a:cxnLst>
                <a:cxn ang="0">
                  <a:pos x="0" y="117"/>
                </a:cxn>
                <a:cxn ang="0">
                  <a:pos x="48" y="101"/>
                </a:cxn>
                <a:cxn ang="0">
                  <a:pos x="93" y="79"/>
                </a:cxn>
                <a:cxn ang="0">
                  <a:pos x="146" y="39"/>
                </a:cxn>
                <a:cxn ang="0">
                  <a:pos x="182" y="0"/>
                </a:cxn>
                <a:cxn ang="0">
                  <a:pos x="232" y="42"/>
                </a:cxn>
                <a:cxn ang="0">
                  <a:pos x="188" y="74"/>
                </a:cxn>
                <a:cxn ang="0">
                  <a:pos x="134" y="110"/>
                </a:cxn>
                <a:cxn ang="0">
                  <a:pos x="61" y="129"/>
                </a:cxn>
                <a:cxn ang="0">
                  <a:pos x="0" y="117"/>
                </a:cxn>
              </a:cxnLst>
              <a:rect l="0" t="0" r="r" b="b"/>
              <a:pathLst>
                <a:path w="233" h="130">
                  <a:moveTo>
                    <a:pt x="0" y="117"/>
                  </a:moveTo>
                  <a:lnTo>
                    <a:pt x="48" y="101"/>
                  </a:lnTo>
                  <a:lnTo>
                    <a:pt x="93" y="79"/>
                  </a:lnTo>
                  <a:lnTo>
                    <a:pt x="146" y="39"/>
                  </a:lnTo>
                  <a:lnTo>
                    <a:pt x="182" y="0"/>
                  </a:lnTo>
                  <a:lnTo>
                    <a:pt x="232" y="42"/>
                  </a:lnTo>
                  <a:lnTo>
                    <a:pt x="188" y="74"/>
                  </a:lnTo>
                  <a:lnTo>
                    <a:pt x="134" y="110"/>
                  </a:lnTo>
                  <a:lnTo>
                    <a:pt x="61" y="129"/>
                  </a:lnTo>
                  <a:lnTo>
                    <a:pt x="0" y="117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2583" y="2888"/>
              <a:ext cx="465" cy="646"/>
            </a:xfrm>
            <a:custGeom>
              <a:avLst/>
              <a:gdLst/>
              <a:ahLst/>
              <a:cxnLst>
                <a:cxn ang="0">
                  <a:pos x="359" y="645"/>
                </a:cxn>
                <a:cxn ang="0">
                  <a:pos x="405" y="616"/>
                </a:cxn>
                <a:cxn ang="0">
                  <a:pos x="447" y="580"/>
                </a:cxn>
                <a:cxn ang="0">
                  <a:pos x="460" y="552"/>
                </a:cxn>
                <a:cxn ang="0">
                  <a:pos x="464" y="515"/>
                </a:cxn>
                <a:cxn ang="0">
                  <a:pos x="451" y="468"/>
                </a:cxn>
                <a:cxn ang="0">
                  <a:pos x="424" y="424"/>
                </a:cxn>
                <a:cxn ang="0">
                  <a:pos x="380" y="385"/>
                </a:cxn>
                <a:cxn ang="0">
                  <a:pos x="168" y="259"/>
                </a:cxn>
                <a:cxn ang="0">
                  <a:pos x="133" y="235"/>
                </a:cxn>
                <a:cxn ang="0">
                  <a:pos x="111" y="208"/>
                </a:cxn>
                <a:cxn ang="0">
                  <a:pos x="104" y="166"/>
                </a:cxn>
                <a:cxn ang="0">
                  <a:pos x="117" y="124"/>
                </a:cxn>
                <a:cxn ang="0">
                  <a:pos x="155" y="95"/>
                </a:cxn>
                <a:cxn ang="0">
                  <a:pos x="222" y="52"/>
                </a:cxn>
                <a:cxn ang="0">
                  <a:pos x="124" y="0"/>
                </a:cxn>
                <a:cxn ang="0">
                  <a:pos x="55" y="41"/>
                </a:cxn>
                <a:cxn ang="0">
                  <a:pos x="27" y="70"/>
                </a:cxn>
                <a:cxn ang="0">
                  <a:pos x="2" y="123"/>
                </a:cxn>
                <a:cxn ang="0">
                  <a:pos x="0" y="189"/>
                </a:cxn>
                <a:cxn ang="0">
                  <a:pos x="29" y="257"/>
                </a:cxn>
                <a:cxn ang="0">
                  <a:pos x="78" y="300"/>
                </a:cxn>
                <a:cxn ang="0">
                  <a:pos x="311" y="442"/>
                </a:cxn>
                <a:cxn ang="0">
                  <a:pos x="358" y="474"/>
                </a:cxn>
                <a:cxn ang="0">
                  <a:pos x="375" y="516"/>
                </a:cxn>
                <a:cxn ang="0">
                  <a:pos x="375" y="550"/>
                </a:cxn>
                <a:cxn ang="0">
                  <a:pos x="308" y="608"/>
                </a:cxn>
                <a:cxn ang="0">
                  <a:pos x="359" y="645"/>
                </a:cxn>
              </a:cxnLst>
              <a:rect l="0" t="0" r="r" b="b"/>
              <a:pathLst>
                <a:path w="465" h="646">
                  <a:moveTo>
                    <a:pt x="359" y="645"/>
                  </a:moveTo>
                  <a:lnTo>
                    <a:pt x="405" y="616"/>
                  </a:lnTo>
                  <a:lnTo>
                    <a:pt x="447" y="580"/>
                  </a:lnTo>
                  <a:lnTo>
                    <a:pt x="460" y="552"/>
                  </a:lnTo>
                  <a:lnTo>
                    <a:pt x="464" y="515"/>
                  </a:lnTo>
                  <a:lnTo>
                    <a:pt x="451" y="468"/>
                  </a:lnTo>
                  <a:lnTo>
                    <a:pt x="424" y="424"/>
                  </a:lnTo>
                  <a:lnTo>
                    <a:pt x="380" y="385"/>
                  </a:lnTo>
                  <a:lnTo>
                    <a:pt x="168" y="259"/>
                  </a:lnTo>
                  <a:lnTo>
                    <a:pt x="133" y="235"/>
                  </a:lnTo>
                  <a:lnTo>
                    <a:pt x="111" y="208"/>
                  </a:lnTo>
                  <a:lnTo>
                    <a:pt x="104" y="166"/>
                  </a:lnTo>
                  <a:lnTo>
                    <a:pt x="117" y="124"/>
                  </a:lnTo>
                  <a:lnTo>
                    <a:pt x="155" y="95"/>
                  </a:lnTo>
                  <a:lnTo>
                    <a:pt x="222" y="52"/>
                  </a:lnTo>
                  <a:lnTo>
                    <a:pt x="124" y="0"/>
                  </a:lnTo>
                  <a:lnTo>
                    <a:pt x="55" y="41"/>
                  </a:lnTo>
                  <a:lnTo>
                    <a:pt x="27" y="70"/>
                  </a:lnTo>
                  <a:lnTo>
                    <a:pt x="2" y="123"/>
                  </a:lnTo>
                  <a:lnTo>
                    <a:pt x="0" y="189"/>
                  </a:lnTo>
                  <a:lnTo>
                    <a:pt x="29" y="257"/>
                  </a:lnTo>
                  <a:lnTo>
                    <a:pt x="78" y="300"/>
                  </a:lnTo>
                  <a:lnTo>
                    <a:pt x="311" y="442"/>
                  </a:lnTo>
                  <a:lnTo>
                    <a:pt x="358" y="474"/>
                  </a:lnTo>
                  <a:lnTo>
                    <a:pt x="375" y="516"/>
                  </a:lnTo>
                  <a:lnTo>
                    <a:pt x="375" y="550"/>
                  </a:lnTo>
                  <a:lnTo>
                    <a:pt x="308" y="608"/>
                  </a:lnTo>
                  <a:lnTo>
                    <a:pt x="359" y="645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2966" y="2396"/>
              <a:ext cx="318" cy="422"/>
            </a:xfrm>
            <a:custGeom>
              <a:avLst/>
              <a:gdLst/>
              <a:ahLst/>
              <a:cxnLst>
                <a:cxn ang="0">
                  <a:pos x="92" y="421"/>
                </a:cxn>
                <a:cxn ang="0">
                  <a:pos x="163" y="399"/>
                </a:cxn>
                <a:cxn ang="0">
                  <a:pos x="218" y="357"/>
                </a:cxn>
                <a:cxn ang="0">
                  <a:pos x="263" y="316"/>
                </a:cxn>
                <a:cxn ang="0">
                  <a:pos x="300" y="265"/>
                </a:cxn>
                <a:cxn ang="0">
                  <a:pos x="317" y="203"/>
                </a:cxn>
                <a:cxn ang="0">
                  <a:pos x="316" y="139"/>
                </a:cxn>
                <a:cxn ang="0">
                  <a:pos x="299" y="95"/>
                </a:cxn>
                <a:cxn ang="0">
                  <a:pos x="276" y="64"/>
                </a:cxn>
                <a:cxn ang="0">
                  <a:pos x="241" y="36"/>
                </a:cxn>
                <a:cxn ang="0">
                  <a:pos x="218" y="14"/>
                </a:cxn>
                <a:cxn ang="0">
                  <a:pos x="180" y="0"/>
                </a:cxn>
                <a:cxn ang="0">
                  <a:pos x="61" y="52"/>
                </a:cxn>
                <a:cxn ang="0">
                  <a:pos x="106" y="93"/>
                </a:cxn>
                <a:cxn ang="0">
                  <a:pos x="137" y="130"/>
                </a:cxn>
                <a:cxn ang="0">
                  <a:pos x="159" y="159"/>
                </a:cxn>
                <a:cxn ang="0">
                  <a:pos x="176" y="196"/>
                </a:cxn>
                <a:cxn ang="0">
                  <a:pos x="176" y="246"/>
                </a:cxn>
                <a:cxn ang="0">
                  <a:pos x="145" y="279"/>
                </a:cxn>
                <a:cxn ang="0">
                  <a:pos x="105" y="309"/>
                </a:cxn>
                <a:cxn ang="0">
                  <a:pos x="50" y="342"/>
                </a:cxn>
                <a:cxn ang="0">
                  <a:pos x="0" y="369"/>
                </a:cxn>
                <a:cxn ang="0">
                  <a:pos x="92" y="421"/>
                </a:cxn>
              </a:cxnLst>
              <a:rect l="0" t="0" r="r" b="b"/>
              <a:pathLst>
                <a:path w="318" h="422">
                  <a:moveTo>
                    <a:pt x="92" y="421"/>
                  </a:moveTo>
                  <a:lnTo>
                    <a:pt x="163" y="399"/>
                  </a:lnTo>
                  <a:lnTo>
                    <a:pt x="218" y="357"/>
                  </a:lnTo>
                  <a:lnTo>
                    <a:pt x="263" y="316"/>
                  </a:lnTo>
                  <a:lnTo>
                    <a:pt x="300" y="265"/>
                  </a:lnTo>
                  <a:lnTo>
                    <a:pt x="317" y="203"/>
                  </a:lnTo>
                  <a:lnTo>
                    <a:pt x="316" y="139"/>
                  </a:lnTo>
                  <a:lnTo>
                    <a:pt x="299" y="95"/>
                  </a:lnTo>
                  <a:lnTo>
                    <a:pt x="276" y="64"/>
                  </a:lnTo>
                  <a:lnTo>
                    <a:pt x="241" y="36"/>
                  </a:lnTo>
                  <a:lnTo>
                    <a:pt x="218" y="14"/>
                  </a:lnTo>
                  <a:lnTo>
                    <a:pt x="180" y="0"/>
                  </a:lnTo>
                  <a:lnTo>
                    <a:pt x="61" y="52"/>
                  </a:lnTo>
                  <a:lnTo>
                    <a:pt x="106" y="93"/>
                  </a:lnTo>
                  <a:lnTo>
                    <a:pt x="137" y="130"/>
                  </a:lnTo>
                  <a:lnTo>
                    <a:pt x="159" y="159"/>
                  </a:lnTo>
                  <a:lnTo>
                    <a:pt x="176" y="196"/>
                  </a:lnTo>
                  <a:lnTo>
                    <a:pt x="176" y="246"/>
                  </a:lnTo>
                  <a:lnTo>
                    <a:pt x="145" y="279"/>
                  </a:lnTo>
                  <a:lnTo>
                    <a:pt x="105" y="309"/>
                  </a:lnTo>
                  <a:lnTo>
                    <a:pt x="50" y="342"/>
                  </a:lnTo>
                  <a:lnTo>
                    <a:pt x="0" y="369"/>
                  </a:lnTo>
                  <a:lnTo>
                    <a:pt x="92" y="421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2308" y="1190"/>
              <a:ext cx="1404" cy="1153"/>
            </a:xfrm>
            <a:custGeom>
              <a:avLst/>
              <a:gdLst/>
              <a:ahLst/>
              <a:cxnLst>
                <a:cxn ang="0">
                  <a:pos x="466" y="1084"/>
                </a:cxn>
                <a:cxn ang="0">
                  <a:pos x="370" y="1066"/>
                </a:cxn>
                <a:cxn ang="0">
                  <a:pos x="299" y="1035"/>
                </a:cxn>
                <a:cxn ang="0">
                  <a:pos x="257" y="1002"/>
                </a:cxn>
                <a:cxn ang="0">
                  <a:pos x="220" y="956"/>
                </a:cxn>
                <a:cxn ang="0">
                  <a:pos x="209" y="914"/>
                </a:cxn>
                <a:cxn ang="0">
                  <a:pos x="215" y="873"/>
                </a:cxn>
                <a:cxn ang="0">
                  <a:pos x="231" y="836"/>
                </a:cxn>
                <a:cxn ang="0">
                  <a:pos x="273" y="798"/>
                </a:cxn>
                <a:cxn ang="0">
                  <a:pos x="330" y="774"/>
                </a:cxn>
                <a:cxn ang="0">
                  <a:pos x="400" y="748"/>
                </a:cxn>
                <a:cxn ang="0">
                  <a:pos x="1110" y="499"/>
                </a:cxn>
                <a:cxn ang="0">
                  <a:pos x="1207" y="451"/>
                </a:cxn>
                <a:cxn ang="0">
                  <a:pos x="1289" y="398"/>
                </a:cxn>
                <a:cxn ang="0">
                  <a:pos x="1344" y="356"/>
                </a:cxn>
                <a:cxn ang="0">
                  <a:pos x="1381" y="310"/>
                </a:cxn>
                <a:cxn ang="0">
                  <a:pos x="1403" y="249"/>
                </a:cxn>
                <a:cxn ang="0">
                  <a:pos x="1401" y="185"/>
                </a:cxn>
                <a:cxn ang="0">
                  <a:pos x="1386" y="136"/>
                </a:cxn>
                <a:cxn ang="0">
                  <a:pos x="1370" y="90"/>
                </a:cxn>
                <a:cxn ang="0">
                  <a:pos x="1335" y="55"/>
                </a:cxn>
                <a:cxn ang="0">
                  <a:pos x="1280" y="18"/>
                </a:cxn>
                <a:cxn ang="0">
                  <a:pos x="1214" y="0"/>
                </a:cxn>
                <a:cxn ang="0">
                  <a:pos x="1172" y="4"/>
                </a:cxn>
                <a:cxn ang="0">
                  <a:pos x="1111" y="7"/>
                </a:cxn>
                <a:cxn ang="0">
                  <a:pos x="1053" y="20"/>
                </a:cxn>
                <a:cxn ang="0">
                  <a:pos x="989" y="46"/>
                </a:cxn>
                <a:cxn ang="0">
                  <a:pos x="939" y="79"/>
                </a:cxn>
                <a:cxn ang="0">
                  <a:pos x="899" y="106"/>
                </a:cxn>
                <a:cxn ang="0">
                  <a:pos x="878" y="149"/>
                </a:cxn>
                <a:cxn ang="0">
                  <a:pos x="897" y="187"/>
                </a:cxn>
                <a:cxn ang="0">
                  <a:pos x="939" y="183"/>
                </a:cxn>
                <a:cxn ang="0">
                  <a:pos x="987" y="171"/>
                </a:cxn>
                <a:cxn ang="0">
                  <a:pos x="1033" y="158"/>
                </a:cxn>
                <a:cxn ang="0">
                  <a:pos x="1069" y="150"/>
                </a:cxn>
                <a:cxn ang="0">
                  <a:pos x="1111" y="150"/>
                </a:cxn>
                <a:cxn ang="0">
                  <a:pos x="1154" y="163"/>
                </a:cxn>
                <a:cxn ang="0">
                  <a:pos x="1183" y="204"/>
                </a:cxn>
                <a:cxn ang="0">
                  <a:pos x="1179" y="248"/>
                </a:cxn>
                <a:cxn ang="0">
                  <a:pos x="1157" y="286"/>
                </a:cxn>
                <a:cxn ang="0">
                  <a:pos x="1121" y="323"/>
                </a:cxn>
                <a:cxn ang="0">
                  <a:pos x="1047" y="361"/>
                </a:cxn>
                <a:cxn ang="0">
                  <a:pos x="908" y="415"/>
                </a:cxn>
                <a:cxn ang="0">
                  <a:pos x="194" y="675"/>
                </a:cxn>
                <a:cxn ang="0">
                  <a:pos x="123" y="715"/>
                </a:cxn>
                <a:cxn ang="0">
                  <a:pos x="68" y="763"/>
                </a:cxn>
                <a:cxn ang="0">
                  <a:pos x="29" y="809"/>
                </a:cxn>
                <a:cxn ang="0">
                  <a:pos x="6" y="858"/>
                </a:cxn>
                <a:cxn ang="0">
                  <a:pos x="0" y="912"/>
                </a:cxn>
                <a:cxn ang="0">
                  <a:pos x="8" y="952"/>
                </a:cxn>
                <a:cxn ang="0">
                  <a:pos x="22" y="992"/>
                </a:cxn>
                <a:cxn ang="0">
                  <a:pos x="59" y="1036"/>
                </a:cxn>
                <a:cxn ang="0">
                  <a:pos x="127" y="1095"/>
                </a:cxn>
                <a:cxn ang="0">
                  <a:pos x="198" y="1135"/>
                </a:cxn>
                <a:cxn ang="0">
                  <a:pos x="273" y="1152"/>
                </a:cxn>
                <a:cxn ang="0">
                  <a:pos x="466" y="1084"/>
                </a:cxn>
              </a:cxnLst>
              <a:rect l="0" t="0" r="r" b="b"/>
              <a:pathLst>
                <a:path w="1404" h="1153">
                  <a:moveTo>
                    <a:pt x="466" y="1084"/>
                  </a:moveTo>
                  <a:lnTo>
                    <a:pt x="370" y="1066"/>
                  </a:lnTo>
                  <a:lnTo>
                    <a:pt x="299" y="1035"/>
                  </a:lnTo>
                  <a:lnTo>
                    <a:pt x="257" y="1002"/>
                  </a:lnTo>
                  <a:lnTo>
                    <a:pt x="220" y="956"/>
                  </a:lnTo>
                  <a:lnTo>
                    <a:pt x="209" y="914"/>
                  </a:lnTo>
                  <a:lnTo>
                    <a:pt x="215" y="873"/>
                  </a:lnTo>
                  <a:lnTo>
                    <a:pt x="231" y="836"/>
                  </a:lnTo>
                  <a:lnTo>
                    <a:pt x="273" y="798"/>
                  </a:lnTo>
                  <a:lnTo>
                    <a:pt x="330" y="774"/>
                  </a:lnTo>
                  <a:lnTo>
                    <a:pt x="400" y="748"/>
                  </a:lnTo>
                  <a:lnTo>
                    <a:pt x="1110" y="499"/>
                  </a:lnTo>
                  <a:lnTo>
                    <a:pt x="1207" y="451"/>
                  </a:lnTo>
                  <a:lnTo>
                    <a:pt x="1289" y="398"/>
                  </a:lnTo>
                  <a:lnTo>
                    <a:pt x="1344" y="356"/>
                  </a:lnTo>
                  <a:lnTo>
                    <a:pt x="1381" y="310"/>
                  </a:lnTo>
                  <a:lnTo>
                    <a:pt x="1403" y="249"/>
                  </a:lnTo>
                  <a:lnTo>
                    <a:pt x="1401" y="185"/>
                  </a:lnTo>
                  <a:lnTo>
                    <a:pt x="1386" y="136"/>
                  </a:lnTo>
                  <a:lnTo>
                    <a:pt x="1370" y="90"/>
                  </a:lnTo>
                  <a:lnTo>
                    <a:pt x="1335" y="55"/>
                  </a:lnTo>
                  <a:lnTo>
                    <a:pt x="1280" y="18"/>
                  </a:lnTo>
                  <a:lnTo>
                    <a:pt x="1214" y="0"/>
                  </a:lnTo>
                  <a:lnTo>
                    <a:pt x="1172" y="4"/>
                  </a:lnTo>
                  <a:lnTo>
                    <a:pt x="1111" y="7"/>
                  </a:lnTo>
                  <a:lnTo>
                    <a:pt x="1053" y="20"/>
                  </a:lnTo>
                  <a:lnTo>
                    <a:pt x="989" y="46"/>
                  </a:lnTo>
                  <a:lnTo>
                    <a:pt x="939" y="79"/>
                  </a:lnTo>
                  <a:lnTo>
                    <a:pt x="899" y="106"/>
                  </a:lnTo>
                  <a:lnTo>
                    <a:pt x="878" y="149"/>
                  </a:lnTo>
                  <a:lnTo>
                    <a:pt x="897" y="187"/>
                  </a:lnTo>
                  <a:lnTo>
                    <a:pt x="939" y="183"/>
                  </a:lnTo>
                  <a:lnTo>
                    <a:pt x="987" y="171"/>
                  </a:lnTo>
                  <a:lnTo>
                    <a:pt x="1033" y="158"/>
                  </a:lnTo>
                  <a:lnTo>
                    <a:pt x="1069" y="150"/>
                  </a:lnTo>
                  <a:lnTo>
                    <a:pt x="1111" y="150"/>
                  </a:lnTo>
                  <a:lnTo>
                    <a:pt x="1154" y="163"/>
                  </a:lnTo>
                  <a:lnTo>
                    <a:pt x="1183" y="204"/>
                  </a:lnTo>
                  <a:lnTo>
                    <a:pt x="1179" y="248"/>
                  </a:lnTo>
                  <a:lnTo>
                    <a:pt x="1157" y="286"/>
                  </a:lnTo>
                  <a:lnTo>
                    <a:pt x="1121" y="323"/>
                  </a:lnTo>
                  <a:lnTo>
                    <a:pt x="1047" y="361"/>
                  </a:lnTo>
                  <a:lnTo>
                    <a:pt x="908" y="415"/>
                  </a:lnTo>
                  <a:lnTo>
                    <a:pt x="194" y="675"/>
                  </a:lnTo>
                  <a:lnTo>
                    <a:pt x="123" y="715"/>
                  </a:lnTo>
                  <a:lnTo>
                    <a:pt x="68" y="763"/>
                  </a:lnTo>
                  <a:lnTo>
                    <a:pt x="29" y="809"/>
                  </a:lnTo>
                  <a:lnTo>
                    <a:pt x="6" y="858"/>
                  </a:lnTo>
                  <a:lnTo>
                    <a:pt x="0" y="912"/>
                  </a:lnTo>
                  <a:lnTo>
                    <a:pt x="8" y="952"/>
                  </a:lnTo>
                  <a:lnTo>
                    <a:pt x="22" y="992"/>
                  </a:lnTo>
                  <a:lnTo>
                    <a:pt x="59" y="1036"/>
                  </a:lnTo>
                  <a:lnTo>
                    <a:pt x="127" y="1095"/>
                  </a:lnTo>
                  <a:lnTo>
                    <a:pt x="198" y="1135"/>
                  </a:lnTo>
                  <a:lnTo>
                    <a:pt x="273" y="1152"/>
                  </a:lnTo>
                  <a:lnTo>
                    <a:pt x="466" y="1084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2711" y="3280"/>
              <a:ext cx="368" cy="422"/>
            </a:xfrm>
            <a:custGeom>
              <a:avLst/>
              <a:gdLst/>
              <a:ahLst/>
              <a:cxnLst>
                <a:cxn ang="0">
                  <a:pos x="367" y="421"/>
                </a:cxn>
                <a:cxn ang="0">
                  <a:pos x="171" y="340"/>
                </a:cxn>
                <a:cxn ang="0">
                  <a:pos x="117" y="304"/>
                </a:cxn>
                <a:cxn ang="0">
                  <a:pos x="73" y="265"/>
                </a:cxn>
                <a:cxn ang="0">
                  <a:pos x="31" y="219"/>
                </a:cxn>
                <a:cxn ang="0">
                  <a:pos x="9" y="179"/>
                </a:cxn>
                <a:cxn ang="0">
                  <a:pos x="0" y="137"/>
                </a:cxn>
                <a:cxn ang="0">
                  <a:pos x="2" y="95"/>
                </a:cxn>
                <a:cxn ang="0">
                  <a:pos x="19" y="51"/>
                </a:cxn>
                <a:cxn ang="0">
                  <a:pos x="44" y="0"/>
                </a:cxn>
                <a:cxn ang="0">
                  <a:pos x="120" y="52"/>
                </a:cxn>
                <a:cxn ang="0">
                  <a:pos x="95" y="98"/>
                </a:cxn>
                <a:cxn ang="0">
                  <a:pos x="95" y="143"/>
                </a:cxn>
                <a:cxn ang="0">
                  <a:pos x="122" y="191"/>
                </a:cxn>
                <a:cxn ang="0">
                  <a:pos x="162" y="235"/>
                </a:cxn>
                <a:cxn ang="0">
                  <a:pos x="223" y="284"/>
                </a:cxn>
                <a:cxn ang="0">
                  <a:pos x="290" y="317"/>
                </a:cxn>
                <a:cxn ang="0">
                  <a:pos x="332" y="351"/>
                </a:cxn>
                <a:cxn ang="0">
                  <a:pos x="351" y="378"/>
                </a:cxn>
                <a:cxn ang="0">
                  <a:pos x="367" y="421"/>
                </a:cxn>
              </a:cxnLst>
              <a:rect l="0" t="0" r="r" b="b"/>
              <a:pathLst>
                <a:path w="368" h="422">
                  <a:moveTo>
                    <a:pt x="367" y="421"/>
                  </a:moveTo>
                  <a:lnTo>
                    <a:pt x="171" y="340"/>
                  </a:lnTo>
                  <a:lnTo>
                    <a:pt x="117" y="304"/>
                  </a:lnTo>
                  <a:lnTo>
                    <a:pt x="73" y="265"/>
                  </a:lnTo>
                  <a:lnTo>
                    <a:pt x="31" y="219"/>
                  </a:lnTo>
                  <a:lnTo>
                    <a:pt x="9" y="179"/>
                  </a:lnTo>
                  <a:lnTo>
                    <a:pt x="0" y="137"/>
                  </a:lnTo>
                  <a:lnTo>
                    <a:pt x="2" y="95"/>
                  </a:lnTo>
                  <a:lnTo>
                    <a:pt x="19" y="51"/>
                  </a:lnTo>
                  <a:lnTo>
                    <a:pt x="44" y="0"/>
                  </a:lnTo>
                  <a:lnTo>
                    <a:pt x="120" y="52"/>
                  </a:lnTo>
                  <a:lnTo>
                    <a:pt x="95" y="98"/>
                  </a:lnTo>
                  <a:lnTo>
                    <a:pt x="95" y="143"/>
                  </a:lnTo>
                  <a:lnTo>
                    <a:pt x="122" y="191"/>
                  </a:lnTo>
                  <a:lnTo>
                    <a:pt x="162" y="235"/>
                  </a:lnTo>
                  <a:lnTo>
                    <a:pt x="223" y="284"/>
                  </a:lnTo>
                  <a:lnTo>
                    <a:pt x="290" y="317"/>
                  </a:lnTo>
                  <a:lnTo>
                    <a:pt x="332" y="351"/>
                  </a:lnTo>
                  <a:lnTo>
                    <a:pt x="351" y="378"/>
                  </a:lnTo>
                  <a:lnTo>
                    <a:pt x="367" y="421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2432" y="1792"/>
              <a:ext cx="989" cy="1439"/>
            </a:xfrm>
            <a:custGeom>
              <a:avLst/>
              <a:gdLst/>
              <a:ahLst/>
              <a:cxnLst>
                <a:cxn ang="0">
                  <a:pos x="525" y="1438"/>
                </a:cxn>
                <a:cxn ang="0">
                  <a:pos x="582" y="1409"/>
                </a:cxn>
                <a:cxn ang="0">
                  <a:pos x="647" y="1355"/>
                </a:cxn>
                <a:cxn ang="0">
                  <a:pos x="670" y="1304"/>
                </a:cxn>
                <a:cxn ang="0">
                  <a:pos x="686" y="1255"/>
                </a:cxn>
                <a:cxn ang="0">
                  <a:pos x="677" y="1198"/>
                </a:cxn>
                <a:cxn ang="0">
                  <a:pos x="637" y="1125"/>
                </a:cxn>
                <a:cxn ang="0">
                  <a:pos x="609" y="1092"/>
                </a:cxn>
                <a:cxn ang="0">
                  <a:pos x="569" y="1063"/>
                </a:cxn>
                <a:cxn ang="0">
                  <a:pos x="259" y="905"/>
                </a:cxn>
                <a:cxn ang="0">
                  <a:pos x="201" y="863"/>
                </a:cxn>
                <a:cxn ang="0">
                  <a:pos x="177" y="843"/>
                </a:cxn>
                <a:cxn ang="0">
                  <a:pos x="160" y="800"/>
                </a:cxn>
                <a:cxn ang="0">
                  <a:pos x="171" y="766"/>
                </a:cxn>
                <a:cxn ang="0">
                  <a:pos x="215" y="738"/>
                </a:cxn>
                <a:cxn ang="0">
                  <a:pos x="294" y="709"/>
                </a:cxn>
                <a:cxn ang="0">
                  <a:pos x="780" y="521"/>
                </a:cxn>
                <a:cxn ang="0">
                  <a:pos x="856" y="471"/>
                </a:cxn>
                <a:cxn ang="0">
                  <a:pos x="918" y="417"/>
                </a:cxn>
                <a:cxn ang="0">
                  <a:pos x="953" y="379"/>
                </a:cxn>
                <a:cxn ang="0">
                  <a:pos x="984" y="334"/>
                </a:cxn>
                <a:cxn ang="0">
                  <a:pos x="988" y="274"/>
                </a:cxn>
                <a:cxn ang="0">
                  <a:pos x="972" y="214"/>
                </a:cxn>
                <a:cxn ang="0">
                  <a:pos x="953" y="167"/>
                </a:cxn>
                <a:cxn ang="0">
                  <a:pos x="920" y="126"/>
                </a:cxn>
                <a:cxn ang="0">
                  <a:pos x="875" y="85"/>
                </a:cxn>
                <a:cxn ang="0">
                  <a:pos x="828" y="50"/>
                </a:cxn>
                <a:cxn ang="0">
                  <a:pos x="803" y="29"/>
                </a:cxn>
                <a:cxn ang="0">
                  <a:pos x="756" y="0"/>
                </a:cxn>
                <a:cxn ang="0">
                  <a:pos x="588" y="61"/>
                </a:cxn>
                <a:cxn ang="0">
                  <a:pos x="649" y="104"/>
                </a:cxn>
                <a:cxn ang="0">
                  <a:pos x="694" y="145"/>
                </a:cxn>
                <a:cxn ang="0">
                  <a:pos x="739" y="182"/>
                </a:cxn>
                <a:cxn ang="0">
                  <a:pos x="780" y="223"/>
                </a:cxn>
                <a:cxn ang="0">
                  <a:pos x="803" y="272"/>
                </a:cxn>
                <a:cxn ang="0">
                  <a:pos x="787" y="323"/>
                </a:cxn>
                <a:cxn ang="0">
                  <a:pos x="729" y="369"/>
                </a:cxn>
                <a:cxn ang="0">
                  <a:pos x="639" y="413"/>
                </a:cxn>
                <a:cxn ang="0">
                  <a:pos x="212" y="589"/>
                </a:cxn>
                <a:cxn ang="0">
                  <a:pos x="160" y="608"/>
                </a:cxn>
                <a:cxn ang="0">
                  <a:pos x="88" y="653"/>
                </a:cxn>
                <a:cxn ang="0">
                  <a:pos x="43" y="698"/>
                </a:cxn>
                <a:cxn ang="0">
                  <a:pos x="9" y="755"/>
                </a:cxn>
                <a:cxn ang="0">
                  <a:pos x="0" y="820"/>
                </a:cxn>
                <a:cxn ang="0">
                  <a:pos x="10" y="872"/>
                </a:cxn>
                <a:cxn ang="0">
                  <a:pos x="40" y="914"/>
                </a:cxn>
                <a:cxn ang="0">
                  <a:pos x="84" y="949"/>
                </a:cxn>
                <a:cxn ang="0">
                  <a:pos x="159" y="999"/>
                </a:cxn>
                <a:cxn ang="0">
                  <a:pos x="487" y="1164"/>
                </a:cxn>
                <a:cxn ang="0">
                  <a:pos x="530" y="1197"/>
                </a:cxn>
                <a:cxn ang="0">
                  <a:pos x="569" y="1236"/>
                </a:cxn>
                <a:cxn ang="0">
                  <a:pos x="557" y="1292"/>
                </a:cxn>
                <a:cxn ang="0">
                  <a:pos x="502" y="1354"/>
                </a:cxn>
                <a:cxn ang="0">
                  <a:pos x="434" y="1394"/>
                </a:cxn>
                <a:cxn ang="0">
                  <a:pos x="525" y="1438"/>
                </a:cxn>
              </a:cxnLst>
              <a:rect l="0" t="0" r="r" b="b"/>
              <a:pathLst>
                <a:path w="989" h="1439">
                  <a:moveTo>
                    <a:pt x="525" y="1438"/>
                  </a:moveTo>
                  <a:lnTo>
                    <a:pt x="582" y="1409"/>
                  </a:lnTo>
                  <a:lnTo>
                    <a:pt x="647" y="1355"/>
                  </a:lnTo>
                  <a:lnTo>
                    <a:pt x="670" y="1304"/>
                  </a:lnTo>
                  <a:lnTo>
                    <a:pt x="686" y="1255"/>
                  </a:lnTo>
                  <a:lnTo>
                    <a:pt x="677" y="1198"/>
                  </a:lnTo>
                  <a:lnTo>
                    <a:pt x="637" y="1125"/>
                  </a:lnTo>
                  <a:lnTo>
                    <a:pt x="609" y="1092"/>
                  </a:lnTo>
                  <a:lnTo>
                    <a:pt x="569" y="1063"/>
                  </a:lnTo>
                  <a:lnTo>
                    <a:pt x="259" y="905"/>
                  </a:lnTo>
                  <a:lnTo>
                    <a:pt x="201" y="863"/>
                  </a:lnTo>
                  <a:lnTo>
                    <a:pt x="177" y="843"/>
                  </a:lnTo>
                  <a:lnTo>
                    <a:pt x="160" y="800"/>
                  </a:lnTo>
                  <a:lnTo>
                    <a:pt x="171" y="766"/>
                  </a:lnTo>
                  <a:lnTo>
                    <a:pt x="215" y="738"/>
                  </a:lnTo>
                  <a:lnTo>
                    <a:pt x="294" y="709"/>
                  </a:lnTo>
                  <a:lnTo>
                    <a:pt x="780" y="521"/>
                  </a:lnTo>
                  <a:lnTo>
                    <a:pt x="856" y="471"/>
                  </a:lnTo>
                  <a:lnTo>
                    <a:pt x="918" y="417"/>
                  </a:lnTo>
                  <a:lnTo>
                    <a:pt x="953" y="379"/>
                  </a:lnTo>
                  <a:lnTo>
                    <a:pt x="984" y="334"/>
                  </a:lnTo>
                  <a:lnTo>
                    <a:pt x="988" y="274"/>
                  </a:lnTo>
                  <a:lnTo>
                    <a:pt x="972" y="214"/>
                  </a:lnTo>
                  <a:lnTo>
                    <a:pt x="953" y="167"/>
                  </a:lnTo>
                  <a:lnTo>
                    <a:pt x="920" y="126"/>
                  </a:lnTo>
                  <a:lnTo>
                    <a:pt x="875" y="85"/>
                  </a:lnTo>
                  <a:lnTo>
                    <a:pt x="828" y="50"/>
                  </a:lnTo>
                  <a:lnTo>
                    <a:pt x="803" y="29"/>
                  </a:lnTo>
                  <a:lnTo>
                    <a:pt x="756" y="0"/>
                  </a:lnTo>
                  <a:lnTo>
                    <a:pt x="588" y="61"/>
                  </a:lnTo>
                  <a:lnTo>
                    <a:pt x="649" y="104"/>
                  </a:lnTo>
                  <a:lnTo>
                    <a:pt x="694" y="145"/>
                  </a:lnTo>
                  <a:lnTo>
                    <a:pt x="739" y="182"/>
                  </a:lnTo>
                  <a:lnTo>
                    <a:pt x="780" y="223"/>
                  </a:lnTo>
                  <a:lnTo>
                    <a:pt x="803" y="272"/>
                  </a:lnTo>
                  <a:lnTo>
                    <a:pt x="787" y="323"/>
                  </a:lnTo>
                  <a:lnTo>
                    <a:pt x="729" y="369"/>
                  </a:lnTo>
                  <a:lnTo>
                    <a:pt x="639" y="413"/>
                  </a:lnTo>
                  <a:lnTo>
                    <a:pt x="212" y="589"/>
                  </a:lnTo>
                  <a:lnTo>
                    <a:pt x="160" y="608"/>
                  </a:lnTo>
                  <a:lnTo>
                    <a:pt x="88" y="653"/>
                  </a:lnTo>
                  <a:lnTo>
                    <a:pt x="43" y="698"/>
                  </a:lnTo>
                  <a:lnTo>
                    <a:pt x="9" y="755"/>
                  </a:lnTo>
                  <a:lnTo>
                    <a:pt x="0" y="820"/>
                  </a:lnTo>
                  <a:lnTo>
                    <a:pt x="10" y="872"/>
                  </a:lnTo>
                  <a:lnTo>
                    <a:pt x="40" y="914"/>
                  </a:lnTo>
                  <a:lnTo>
                    <a:pt x="84" y="949"/>
                  </a:lnTo>
                  <a:lnTo>
                    <a:pt x="159" y="999"/>
                  </a:lnTo>
                  <a:lnTo>
                    <a:pt x="487" y="1164"/>
                  </a:lnTo>
                  <a:lnTo>
                    <a:pt x="530" y="1197"/>
                  </a:lnTo>
                  <a:lnTo>
                    <a:pt x="569" y="1236"/>
                  </a:lnTo>
                  <a:lnTo>
                    <a:pt x="557" y="1292"/>
                  </a:lnTo>
                  <a:lnTo>
                    <a:pt x="502" y="1354"/>
                  </a:lnTo>
                  <a:lnTo>
                    <a:pt x="434" y="1394"/>
                  </a:lnTo>
                  <a:lnTo>
                    <a:pt x="525" y="143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2100" y="1162"/>
              <a:ext cx="669" cy="582"/>
            </a:xfrm>
            <a:custGeom>
              <a:avLst/>
              <a:gdLst/>
              <a:ahLst/>
              <a:cxnLst>
                <a:cxn ang="0">
                  <a:pos x="668" y="553"/>
                </a:cxn>
                <a:cxn ang="0">
                  <a:pos x="668" y="450"/>
                </a:cxn>
                <a:cxn ang="0">
                  <a:pos x="562" y="435"/>
                </a:cxn>
                <a:cxn ang="0">
                  <a:pos x="448" y="420"/>
                </a:cxn>
                <a:cxn ang="0">
                  <a:pos x="367" y="400"/>
                </a:cxn>
                <a:cxn ang="0">
                  <a:pos x="314" y="378"/>
                </a:cxn>
                <a:cxn ang="0">
                  <a:pos x="257" y="349"/>
                </a:cxn>
                <a:cxn ang="0">
                  <a:pos x="220" y="314"/>
                </a:cxn>
                <a:cxn ang="0">
                  <a:pos x="193" y="274"/>
                </a:cxn>
                <a:cxn ang="0">
                  <a:pos x="180" y="231"/>
                </a:cxn>
                <a:cxn ang="0">
                  <a:pos x="180" y="189"/>
                </a:cxn>
                <a:cxn ang="0">
                  <a:pos x="193" y="165"/>
                </a:cxn>
                <a:cxn ang="0">
                  <a:pos x="209" y="143"/>
                </a:cxn>
                <a:cxn ang="0">
                  <a:pos x="255" y="127"/>
                </a:cxn>
                <a:cxn ang="0">
                  <a:pos x="297" y="127"/>
                </a:cxn>
                <a:cxn ang="0">
                  <a:pos x="345" y="141"/>
                </a:cxn>
                <a:cxn ang="0">
                  <a:pos x="396" y="156"/>
                </a:cxn>
                <a:cxn ang="0">
                  <a:pos x="448" y="163"/>
                </a:cxn>
                <a:cxn ang="0">
                  <a:pos x="477" y="125"/>
                </a:cxn>
                <a:cxn ang="0">
                  <a:pos x="464" y="86"/>
                </a:cxn>
                <a:cxn ang="0">
                  <a:pos x="415" y="42"/>
                </a:cxn>
                <a:cxn ang="0">
                  <a:pos x="363" y="18"/>
                </a:cxn>
                <a:cxn ang="0">
                  <a:pos x="319" y="7"/>
                </a:cxn>
                <a:cxn ang="0">
                  <a:pos x="273" y="2"/>
                </a:cxn>
                <a:cxn ang="0">
                  <a:pos x="222" y="0"/>
                </a:cxn>
                <a:cxn ang="0">
                  <a:pos x="176" y="4"/>
                </a:cxn>
                <a:cxn ang="0">
                  <a:pos x="136" y="15"/>
                </a:cxn>
                <a:cxn ang="0">
                  <a:pos x="86" y="33"/>
                </a:cxn>
                <a:cxn ang="0">
                  <a:pos x="50" y="66"/>
                </a:cxn>
                <a:cxn ang="0">
                  <a:pos x="22" y="99"/>
                </a:cxn>
                <a:cxn ang="0">
                  <a:pos x="6" y="145"/>
                </a:cxn>
                <a:cxn ang="0">
                  <a:pos x="0" y="189"/>
                </a:cxn>
                <a:cxn ang="0">
                  <a:pos x="9" y="237"/>
                </a:cxn>
                <a:cxn ang="0">
                  <a:pos x="22" y="285"/>
                </a:cxn>
                <a:cxn ang="0">
                  <a:pos x="50" y="330"/>
                </a:cxn>
                <a:cxn ang="0">
                  <a:pos x="81" y="375"/>
                </a:cxn>
                <a:cxn ang="0">
                  <a:pos x="125" y="419"/>
                </a:cxn>
                <a:cxn ang="0">
                  <a:pos x="169" y="457"/>
                </a:cxn>
                <a:cxn ang="0">
                  <a:pos x="217" y="488"/>
                </a:cxn>
                <a:cxn ang="0">
                  <a:pos x="266" y="514"/>
                </a:cxn>
                <a:cxn ang="0">
                  <a:pos x="310" y="534"/>
                </a:cxn>
                <a:cxn ang="0">
                  <a:pos x="369" y="549"/>
                </a:cxn>
                <a:cxn ang="0">
                  <a:pos x="437" y="568"/>
                </a:cxn>
                <a:cxn ang="0">
                  <a:pos x="516" y="581"/>
                </a:cxn>
                <a:cxn ang="0">
                  <a:pos x="595" y="577"/>
                </a:cxn>
                <a:cxn ang="0">
                  <a:pos x="668" y="553"/>
                </a:cxn>
              </a:cxnLst>
              <a:rect l="0" t="0" r="r" b="b"/>
              <a:pathLst>
                <a:path w="669" h="582">
                  <a:moveTo>
                    <a:pt x="668" y="553"/>
                  </a:moveTo>
                  <a:lnTo>
                    <a:pt x="668" y="450"/>
                  </a:lnTo>
                  <a:lnTo>
                    <a:pt x="562" y="435"/>
                  </a:lnTo>
                  <a:lnTo>
                    <a:pt x="448" y="420"/>
                  </a:lnTo>
                  <a:lnTo>
                    <a:pt x="367" y="400"/>
                  </a:lnTo>
                  <a:lnTo>
                    <a:pt x="314" y="378"/>
                  </a:lnTo>
                  <a:lnTo>
                    <a:pt x="257" y="349"/>
                  </a:lnTo>
                  <a:lnTo>
                    <a:pt x="220" y="314"/>
                  </a:lnTo>
                  <a:lnTo>
                    <a:pt x="193" y="274"/>
                  </a:lnTo>
                  <a:lnTo>
                    <a:pt x="180" y="231"/>
                  </a:lnTo>
                  <a:lnTo>
                    <a:pt x="180" y="189"/>
                  </a:lnTo>
                  <a:lnTo>
                    <a:pt x="193" y="165"/>
                  </a:lnTo>
                  <a:lnTo>
                    <a:pt x="209" y="143"/>
                  </a:lnTo>
                  <a:lnTo>
                    <a:pt x="255" y="127"/>
                  </a:lnTo>
                  <a:lnTo>
                    <a:pt x="297" y="127"/>
                  </a:lnTo>
                  <a:lnTo>
                    <a:pt x="345" y="141"/>
                  </a:lnTo>
                  <a:lnTo>
                    <a:pt x="396" y="156"/>
                  </a:lnTo>
                  <a:lnTo>
                    <a:pt x="448" y="163"/>
                  </a:lnTo>
                  <a:lnTo>
                    <a:pt x="477" y="125"/>
                  </a:lnTo>
                  <a:lnTo>
                    <a:pt x="464" y="86"/>
                  </a:lnTo>
                  <a:lnTo>
                    <a:pt x="415" y="42"/>
                  </a:lnTo>
                  <a:lnTo>
                    <a:pt x="363" y="18"/>
                  </a:lnTo>
                  <a:lnTo>
                    <a:pt x="319" y="7"/>
                  </a:lnTo>
                  <a:lnTo>
                    <a:pt x="273" y="2"/>
                  </a:lnTo>
                  <a:lnTo>
                    <a:pt x="222" y="0"/>
                  </a:lnTo>
                  <a:lnTo>
                    <a:pt x="176" y="4"/>
                  </a:lnTo>
                  <a:lnTo>
                    <a:pt x="136" y="15"/>
                  </a:lnTo>
                  <a:lnTo>
                    <a:pt x="86" y="33"/>
                  </a:lnTo>
                  <a:lnTo>
                    <a:pt x="50" y="66"/>
                  </a:lnTo>
                  <a:lnTo>
                    <a:pt x="22" y="99"/>
                  </a:lnTo>
                  <a:lnTo>
                    <a:pt x="6" y="145"/>
                  </a:lnTo>
                  <a:lnTo>
                    <a:pt x="0" y="189"/>
                  </a:lnTo>
                  <a:lnTo>
                    <a:pt x="9" y="237"/>
                  </a:lnTo>
                  <a:lnTo>
                    <a:pt x="22" y="285"/>
                  </a:lnTo>
                  <a:lnTo>
                    <a:pt x="50" y="330"/>
                  </a:lnTo>
                  <a:lnTo>
                    <a:pt x="81" y="375"/>
                  </a:lnTo>
                  <a:lnTo>
                    <a:pt x="125" y="419"/>
                  </a:lnTo>
                  <a:lnTo>
                    <a:pt x="169" y="457"/>
                  </a:lnTo>
                  <a:lnTo>
                    <a:pt x="217" y="488"/>
                  </a:lnTo>
                  <a:lnTo>
                    <a:pt x="266" y="514"/>
                  </a:lnTo>
                  <a:lnTo>
                    <a:pt x="310" y="534"/>
                  </a:lnTo>
                  <a:lnTo>
                    <a:pt x="369" y="549"/>
                  </a:lnTo>
                  <a:lnTo>
                    <a:pt x="437" y="568"/>
                  </a:lnTo>
                  <a:lnTo>
                    <a:pt x="516" y="581"/>
                  </a:lnTo>
                  <a:lnTo>
                    <a:pt x="595" y="577"/>
                  </a:lnTo>
                  <a:lnTo>
                    <a:pt x="668" y="553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1365" y="583"/>
              <a:ext cx="1413" cy="549"/>
            </a:xfrm>
            <a:custGeom>
              <a:avLst/>
              <a:gdLst/>
              <a:ahLst/>
              <a:cxnLst>
                <a:cxn ang="0">
                  <a:pos x="1412" y="548"/>
                </a:cxn>
                <a:cxn ang="0">
                  <a:pos x="1316" y="537"/>
                </a:cxn>
                <a:cxn ang="0">
                  <a:pos x="1237" y="524"/>
                </a:cxn>
                <a:cxn ang="0">
                  <a:pos x="1179" y="511"/>
                </a:cxn>
                <a:cxn ang="0">
                  <a:pos x="1118" y="499"/>
                </a:cxn>
                <a:cxn ang="0">
                  <a:pos x="1060" y="493"/>
                </a:cxn>
                <a:cxn ang="0">
                  <a:pos x="1000" y="495"/>
                </a:cxn>
                <a:cxn ang="0">
                  <a:pos x="939" y="499"/>
                </a:cxn>
                <a:cxn ang="0">
                  <a:pos x="894" y="482"/>
                </a:cxn>
                <a:cxn ang="0">
                  <a:pos x="962" y="440"/>
                </a:cxn>
                <a:cxn ang="0">
                  <a:pos x="1005" y="411"/>
                </a:cxn>
                <a:cxn ang="0">
                  <a:pos x="1043" y="381"/>
                </a:cxn>
                <a:cxn ang="0">
                  <a:pos x="1069" y="348"/>
                </a:cxn>
                <a:cxn ang="0">
                  <a:pos x="962" y="383"/>
                </a:cxn>
                <a:cxn ang="0">
                  <a:pos x="855" y="418"/>
                </a:cxn>
                <a:cxn ang="0">
                  <a:pos x="783" y="436"/>
                </a:cxn>
                <a:cxn ang="0">
                  <a:pos x="670" y="449"/>
                </a:cxn>
                <a:cxn ang="0">
                  <a:pos x="597" y="449"/>
                </a:cxn>
                <a:cxn ang="0">
                  <a:pos x="531" y="444"/>
                </a:cxn>
                <a:cxn ang="0">
                  <a:pos x="486" y="427"/>
                </a:cxn>
                <a:cxn ang="0">
                  <a:pos x="459" y="407"/>
                </a:cxn>
                <a:cxn ang="0">
                  <a:pos x="527" y="389"/>
                </a:cxn>
                <a:cxn ang="0">
                  <a:pos x="572" y="365"/>
                </a:cxn>
                <a:cxn ang="0">
                  <a:pos x="599" y="339"/>
                </a:cxn>
                <a:cxn ang="0">
                  <a:pos x="634" y="308"/>
                </a:cxn>
                <a:cxn ang="0">
                  <a:pos x="544" y="334"/>
                </a:cxn>
                <a:cxn ang="0">
                  <a:pos x="463" y="348"/>
                </a:cxn>
                <a:cxn ang="0">
                  <a:pos x="378" y="356"/>
                </a:cxn>
                <a:cxn ang="0">
                  <a:pos x="303" y="352"/>
                </a:cxn>
                <a:cxn ang="0">
                  <a:pos x="254" y="334"/>
                </a:cxn>
                <a:cxn ang="0">
                  <a:pos x="233" y="312"/>
                </a:cxn>
                <a:cxn ang="0">
                  <a:pos x="281" y="291"/>
                </a:cxn>
                <a:cxn ang="0">
                  <a:pos x="313" y="269"/>
                </a:cxn>
                <a:cxn ang="0">
                  <a:pos x="341" y="244"/>
                </a:cxn>
                <a:cxn ang="0">
                  <a:pos x="339" y="229"/>
                </a:cxn>
                <a:cxn ang="0">
                  <a:pos x="262" y="246"/>
                </a:cxn>
                <a:cxn ang="0">
                  <a:pos x="179" y="255"/>
                </a:cxn>
                <a:cxn ang="0">
                  <a:pos x="109" y="254"/>
                </a:cxn>
                <a:cxn ang="0">
                  <a:pos x="51" y="244"/>
                </a:cxn>
                <a:cxn ang="0">
                  <a:pos x="19" y="229"/>
                </a:cxn>
                <a:cxn ang="0">
                  <a:pos x="0" y="205"/>
                </a:cxn>
                <a:cxn ang="0">
                  <a:pos x="120" y="187"/>
                </a:cxn>
                <a:cxn ang="0">
                  <a:pos x="309" y="156"/>
                </a:cxn>
                <a:cxn ang="0">
                  <a:pos x="544" y="119"/>
                </a:cxn>
                <a:cxn ang="0">
                  <a:pos x="742" y="71"/>
                </a:cxn>
                <a:cxn ang="0">
                  <a:pos x="926" y="26"/>
                </a:cxn>
                <a:cxn ang="0">
                  <a:pos x="1020" y="9"/>
                </a:cxn>
                <a:cxn ang="0">
                  <a:pos x="1098" y="0"/>
                </a:cxn>
                <a:cxn ang="0">
                  <a:pos x="1165" y="2"/>
                </a:cxn>
                <a:cxn ang="0">
                  <a:pos x="1211" y="7"/>
                </a:cxn>
                <a:cxn ang="0">
                  <a:pos x="1254" y="27"/>
                </a:cxn>
                <a:cxn ang="0">
                  <a:pos x="1288" y="71"/>
                </a:cxn>
                <a:cxn ang="0">
                  <a:pos x="1301" y="117"/>
                </a:cxn>
                <a:cxn ang="0">
                  <a:pos x="1316" y="148"/>
                </a:cxn>
                <a:cxn ang="0">
                  <a:pos x="1344" y="159"/>
                </a:cxn>
                <a:cxn ang="0">
                  <a:pos x="1384" y="156"/>
                </a:cxn>
                <a:cxn ang="0">
                  <a:pos x="1412" y="145"/>
                </a:cxn>
                <a:cxn ang="0">
                  <a:pos x="1412" y="548"/>
                </a:cxn>
              </a:cxnLst>
              <a:rect l="0" t="0" r="r" b="b"/>
              <a:pathLst>
                <a:path w="1413" h="549">
                  <a:moveTo>
                    <a:pt x="1412" y="548"/>
                  </a:moveTo>
                  <a:lnTo>
                    <a:pt x="1316" y="537"/>
                  </a:lnTo>
                  <a:lnTo>
                    <a:pt x="1237" y="524"/>
                  </a:lnTo>
                  <a:lnTo>
                    <a:pt x="1179" y="511"/>
                  </a:lnTo>
                  <a:lnTo>
                    <a:pt x="1118" y="499"/>
                  </a:lnTo>
                  <a:lnTo>
                    <a:pt x="1060" y="493"/>
                  </a:lnTo>
                  <a:lnTo>
                    <a:pt x="1000" y="495"/>
                  </a:lnTo>
                  <a:lnTo>
                    <a:pt x="939" y="499"/>
                  </a:lnTo>
                  <a:lnTo>
                    <a:pt x="894" y="482"/>
                  </a:lnTo>
                  <a:lnTo>
                    <a:pt x="962" y="440"/>
                  </a:lnTo>
                  <a:lnTo>
                    <a:pt x="1005" y="411"/>
                  </a:lnTo>
                  <a:lnTo>
                    <a:pt x="1043" y="381"/>
                  </a:lnTo>
                  <a:lnTo>
                    <a:pt x="1069" y="348"/>
                  </a:lnTo>
                  <a:lnTo>
                    <a:pt x="962" y="383"/>
                  </a:lnTo>
                  <a:lnTo>
                    <a:pt x="855" y="418"/>
                  </a:lnTo>
                  <a:lnTo>
                    <a:pt x="783" y="436"/>
                  </a:lnTo>
                  <a:lnTo>
                    <a:pt x="670" y="449"/>
                  </a:lnTo>
                  <a:lnTo>
                    <a:pt x="597" y="449"/>
                  </a:lnTo>
                  <a:lnTo>
                    <a:pt x="531" y="444"/>
                  </a:lnTo>
                  <a:lnTo>
                    <a:pt x="486" y="427"/>
                  </a:lnTo>
                  <a:lnTo>
                    <a:pt x="459" y="407"/>
                  </a:lnTo>
                  <a:lnTo>
                    <a:pt x="527" y="389"/>
                  </a:lnTo>
                  <a:lnTo>
                    <a:pt x="572" y="365"/>
                  </a:lnTo>
                  <a:lnTo>
                    <a:pt x="599" y="339"/>
                  </a:lnTo>
                  <a:lnTo>
                    <a:pt x="634" y="308"/>
                  </a:lnTo>
                  <a:lnTo>
                    <a:pt x="544" y="334"/>
                  </a:lnTo>
                  <a:lnTo>
                    <a:pt x="463" y="348"/>
                  </a:lnTo>
                  <a:lnTo>
                    <a:pt x="378" y="356"/>
                  </a:lnTo>
                  <a:lnTo>
                    <a:pt x="303" y="352"/>
                  </a:lnTo>
                  <a:lnTo>
                    <a:pt x="254" y="334"/>
                  </a:lnTo>
                  <a:lnTo>
                    <a:pt x="233" y="312"/>
                  </a:lnTo>
                  <a:lnTo>
                    <a:pt x="281" y="291"/>
                  </a:lnTo>
                  <a:lnTo>
                    <a:pt x="313" y="269"/>
                  </a:lnTo>
                  <a:lnTo>
                    <a:pt x="341" y="244"/>
                  </a:lnTo>
                  <a:lnTo>
                    <a:pt x="339" y="229"/>
                  </a:lnTo>
                  <a:lnTo>
                    <a:pt x="262" y="246"/>
                  </a:lnTo>
                  <a:lnTo>
                    <a:pt x="179" y="255"/>
                  </a:lnTo>
                  <a:lnTo>
                    <a:pt x="109" y="254"/>
                  </a:lnTo>
                  <a:lnTo>
                    <a:pt x="51" y="244"/>
                  </a:lnTo>
                  <a:lnTo>
                    <a:pt x="19" y="229"/>
                  </a:lnTo>
                  <a:lnTo>
                    <a:pt x="0" y="205"/>
                  </a:lnTo>
                  <a:lnTo>
                    <a:pt x="120" y="187"/>
                  </a:lnTo>
                  <a:lnTo>
                    <a:pt x="309" y="156"/>
                  </a:lnTo>
                  <a:lnTo>
                    <a:pt x="544" y="119"/>
                  </a:lnTo>
                  <a:lnTo>
                    <a:pt x="742" y="71"/>
                  </a:lnTo>
                  <a:lnTo>
                    <a:pt x="926" y="26"/>
                  </a:lnTo>
                  <a:lnTo>
                    <a:pt x="1020" y="9"/>
                  </a:lnTo>
                  <a:lnTo>
                    <a:pt x="1098" y="0"/>
                  </a:lnTo>
                  <a:lnTo>
                    <a:pt x="1165" y="2"/>
                  </a:lnTo>
                  <a:lnTo>
                    <a:pt x="1211" y="7"/>
                  </a:lnTo>
                  <a:lnTo>
                    <a:pt x="1254" y="27"/>
                  </a:lnTo>
                  <a:lnTo>
                    <a:pt x="1288" y="71"/>
                  </a:lnTo>
                  <a:lnTo>
                    <a:pt x="1301" y="117"/>
                  </a:lnTo>
                  <a:lnTo>
                    <a:pt x="1316" y="148"/>
                  </a:lnTo>
                  <a:lnTo>
                    <a:pt x="1344" y="159"/>
                  </a:lnTo>
                  <a:lnTo>
                    <a:pt x="1384" y="156"/>
                  </a:lnTo>
                  <a:lnTo>
                    <a:pt x="1412" y="145"/>
                  </a:lnTo>
                  <a:lnTo>
                    <a:pt x="1412" y="54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16"/>
            <p:cNvSpPr>
              <a:spLocks noChangeArrowheads="1"/>
            </p:cNvSpPr>
            <p:nvPr/>
          </p:nvSpPr>
          <p:spPr bwMode="auto">
            <a:xfrm>
              <a:off x="2785" y="355"/>
              <a:ext cx="187" cy="198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2976" y="583"/>
              <a:ext cx="1413" cy="549"/>
            </a:xfrm>
            <a:custGeom>
              <a:avLst/>
              <a:gdLst/>
              <a:ahLst/>
              <a:cxnLst>
                <a:cxn ang="0">
                  <a:pos x="0" y="548"/>
                </a:cxn>
                <a:cxn ang="0">
                  <a:pos x="96" y="537"/>
                </a:cxn>
                <a:cxn ang="0">
                  <a:pos x="175" y="524"/>
                </a:cxn>
                <a:cxn ang="0">
                  <a:pos x="233" y="511"/>
                </a:cxn>
                <a:cxn ang="0">
                  <a:pos x="294" y="499"/>
                </a:cxn>
                <a:cxn ang="0">
                  <a:pos x="352" y="493"/>
                </a:cxn>
                <a:cxn ang="0">
                  <a:pos x="412" y="495"/>
                </a:cxn>
                <a:cxn ang="0">
                  <a:pos x="473" y="499"/>
                </a:cxn>
                <a:cxn ang="0">
                  <a:pos x="518" y="482"/>
                </a:cxn>
                <a:cxn ang="0">
                  <a:pos x="450" y="440"/>
                </a:cxn>
                <a:cxn ang="0">
                  <a:pos x="407" y="411"/>
                </a:cxn>
                <a:cxn ang="0">
                  <a:pos x="369" y="381"/>
                </a:cxn>
                <a:cxn ang="0">
                  <a:pos x="343" y="348"/>
                </a:cxn>
                <a:cxn ang="0">
                  <a:pos x="450" y="383"/>
                </a:cxn>
                <a:cxn ang="0">
                  <a:pos x="557" y="418"/>
                </a:cxn>
                <a:cxn ang="0">
                  <a:pos x="629" y="436"/>
                </a:cxn>
                <a:cxn ang="0">
                  <a:pos x="742" y="449"/>
                </a:cxn>
                <a:cxn ang="0">
                  <a:pos x="815" y="449"/>
                </a:cxn>
                <a:cxn ang="0">
                  <a:pos x="881" y="444"/>
                </a:cxn>
                <a:cxn ang="0">
                  <a:pos x="926" y="427"/>
                </a:cxn>
                <a:cxn ang="0">
                  <a:pos x="953" y="407"/>
                </a:cxn>
                <a:cxn ang="0">
                  <a:pos x="885" y="389"/>
                </a:cxn>
                <a:cxn ang="0">
                  <a:pos x="840" y="365"/>
                </a:cxn>
                <a:cxn ang="0">
                  <a:pos x="809" y="339"/>
                </a:cxn>
                <a:cxn ang="0">
                  <a:pos x="778" y="308"/>
                </a:cxn>
                <a:cxn ang="0">
                  <a:pos x="868" y="334"/>
                </a:cxn>
                <a:cxn ang="0">
                  <a:pos x="949" y="348"/>
                </a:cxn>
                <a:cxn ang="0">
                  <a:pos x="1034" y="356"/>
                </a:cxn>
                <a:cxn ang="0">
                  <a:pos x="1109" y="352"/>
                </a:cxn>
                <a:cxn ang="0">
                  <a:pos x="1158" y="334"/>
                </a:cxn>
                <a:cxn ang="0">
                  <a:pos x="1179" y="312"/>
                </a:cxn>
                <a:cxn ang="0">
                  <a:pos x="1131" y="291"/>
                </a:cxn>
                <a:cxn ang="0">
                  <a:pos x="1099" y="269"/>
                </a:cxn>
                <a:cxn ang="0">
                  <a:pos x="1071" y="244"/>
                </a:cxn>
                <a:cxn ang="0">
                  <a:pos x="1073" y="229"/>
                </a:cxn>
                <a:cxn ang="0">
                  <a:pos x="1150" y="246"/>
                </a:cxn>
                <a:cxn ang="0">
                  <a:pos x="1233" y="255"/>
                </a:cxn>
                <a:cxn ang="0">
                  <a:pos x="1311" y="253"/>
                </a:cxn>
                <a:cxn ang="0">
                  <a:pos x="1361" y="244"/>
                </a:cxn>
                <a:cxn ang="0">
                  <a:pos x="1393" y="229"/>
                </a:cxn>
                <a:cxn ang="0">
                  <a:pos x="1412" y="205"/>
                </a:cxn>
                <a:cxn ang="0">
                  <a:pos x="1292" y="187"/>
                </a:cxn>
                <a:cxn ang="0">
                  <a:pos x="1087" y="158"/>
                </a:cxn>
                <a:cxn ang="0">
                  <a:pos x="868" y="119"/>
                </a:cxn>
                <a:cxn ang="0">
                  <a:pos x="670" y="71"/>
                </a:cxn>
                <a:cxn ang="0">
                  <a:pos x="486" y="26"/>
                </a:cxn>
                <a:cxn ang="0">
                  <a:pos x="392" y="9"/>
                </a:cxn>
                <a:cxn ang="0">
                  <a:pos x="314" y="0"/>
                </a:cxn>
                <a:cxn ang="0">
                  <a:pos x="247" y="2"/>
                </a:cxn>
                <a:cxn ang="0">
                  <a:pos x="201" y="7"/>
                </a:cxn>
                <a:cxn ang="0">
                  <a:pos x="158" y="27"/>
                </a:cxn>
                <a:cxn ang="0">
                  <a:pos x="124" y="71"/>
                </a:cxn>
                <a:cxn ang="0">
                  <a:pos x="111" y="117"/>
                </a:cxn>
                <a:cxn ang="0">
                  <a:pos x="96" y="148"/>
                </a:cxn>
                <a:cxn ang="0">
                  <a:pos x="68" y="159"/>
                </a:cxn>
                <a:cxn ang="0">
                  <a:pos x="28" y="156"/>
                </a:cxn>
                <a:cxn ang="0">
                  <a:pos x="0" y="145"/>
                </a:cxn>
                <a:cxn ang="0">
                  <a:pos x="0" y="548"/>
                </a:cxn>
              </a:cxnLst>
              <a:rect l="0" t="0" r="r" b="b"/>
              <a:pathLst>
                <a:path w="1413" h="549">
                  <a:moveTo>
                    <a:pt x="0" y="548"/>
                  </a:moveTo>
                  <a:lnTo>
                    <a:pt x="96" y="537"/>
                  </a:lnTo>
                  <a:lnTo>
                    <a:pt x="175" y="524"/>
                  </a:lnTo>
                  <a:lnTo>
                    <a:pt x="233" y="511"/>
                  </a:lnTo>
                  <a:lnTo>
                    <a:pt x="294" y="499"/>
                  </a:lnTo>
                  <a:lnTo>
                    <a:pt x="352" y="493"/>
                  </a:lnTo>
                  <a:lnTo>
                    <a:pt x="412" y="495"/>
                  </a:lnTo>
                  <a:lnTo>
                    <a:pt x="473" y="499"/>
                  </a:lnTo>
                  <a:lnTo>
                    <a:pt x="518" y="482"/>
                  </a:lnTo>
                  <a:lnTo>
                    <a:pt x="450" y="440"/>
                  </a:lnTo>
                  <a:lnTo>
                    <a:pt x="407" y="411"/>
                  </a:lnTo>
                  <a:lnTo>
                    <a:pt x="369" y="381"/>
                  </a:lnTo>
                  <a:lnTo>
                    <a:pt x="343" y="348"/>
                  </a:lnTo>
                  <a:lnTo>
                    <a:pt x="450" y="383"/>
                  </a:lnTo>
                  <a:lnTo>
                    <a:pt x="557" y="418"/>
                  </a:lnTo>
                  <a:lnTo>
                    <a:pt x="629" y="436"/>
                  </a:lnTo>
                  <a:lnTo>
                    <a:pt x="742" y="449"/>
                  </a:lnTo>
                  <a:lnTo>
                    <a:pt x="815" y="449"/>
                  </a:lnTo>
                  <a:lnTo>
                    <a:pt x="881" y="444"/>
                  </a:lnTo>
                  <a:lnTo>
                    <a:pt x="926" y="427"/>
                  </a:lnTo>
                  <a:lnTo>
                    <a:pt x="953" y="407"/>
                  </a:lnTo>
                  <a:lnTo>
                    <a:pt x="885" y="389"/>
                  </a:lnTo>
                  <a:lnTo>
                    <a:pt x="840" y="365"/>
                  </a:lnTo>
                  <a:lnTo>
                    <a:pt x="809" y="339"/>
                  </a:lnTo>
                  <a:lnTo>
                    <a:pt x="778" y="308"/>
                  </a:lnTo>
                  <a:lnTo>
                    <a:pt x="868" y="334"/>
                  </a:lnTo>
                  <a:lnTo>
                    <a:pt x="949" y="348"/>
                  </a:lnTo>
                  <a:lnTo>
                    <a:pt x="1034" y="356"/>
                  </a:lnTo>
                  <a:lnTo>
                    <a:pt x="1109" y="352"/>
                  </a:lnTo>
                  <a:lnTo>
                    <a:pt x="1158" y="334"/>
                  </a:lnTo>
                  <a:lnTo>
                    <a:pt x="1179" y="312"/>
                  </a:lnTo>
                  <a:lnTo>
                    <a:pt x="1131" y="291"/>
                  </a:lnTo>
                  <a:lnTo>
                    <a:pt x="1099" y="269"/>
                  </a:lnTo>
                  <a:lnTo>
                    <a:pt x="1071" y="244"/>
                  </a:lnTo>
                  <a:lnTo>
                    <a:pt x="1073" y="229"/>
                  </a:lnTo>
                  <a:lnTo>
                    <a:pt x="1150" y="246"/>
                  </a:lnTo>
                  <a:lnTo>
                    <a:pt x="1233" y="255"/>
                  </a:lnTo>
                  <a:lnTo>
                    <a:pt x="1311" y="253"/>
                  </a:lnTo>
                  <a:lnTo>
                    <a:pt x="1361" y="244"/>
                  </a:lnTo>
                  <a:lnTo>
                    <a:pt x="1393" y="229"/>
                  </a:lnTo>
                  <a:lnTo>
                    <a:pt x="1412" y="205"/>
                  </a:lnTo>
                  <a:lnTo>
                    <a:pt x="1292" y="187"/>
                  </a:lnTo>
                  <a:lnTo>
                    <a:pt x="1087" y="158"/>
                  </a:lnTo>
                  <a:lnTo>
                    <a:pt x="868" y="119"/>
                  </a:lnTo>
                  <a:lnTo>
                    <a:pt x="670" y="71"/>
                  </a:lnTo>
                  <a:lnTo>
                    <a:pt x="486" y="26"/>
                  </a:lnTo>
                  <a:lnTo>
                    <a:pt x="392" y="9"/>
                  </a:lnTo>
                  <a:lnTo>
                    <a:pt x="314" y="0"/>
                  </a:lnTo>
                  <a:lnTo>
                    <a:pt x="247" y="2"/>
                  </a:lnTo>
                  <a:lnTo>
                    <a:pt x="201" y="7"/>
                  </a:lnTo>
                  <a:lnTo>
                    <a:pt x="158" y="27"/>
                  </a:lnTo>
                  <a:lnTo>
                    <a:pt x="124" y="71"/>
                  </a:lnTo>
                  <a:lnTo>
                    <a:pt x="111" y="117"/>
                  </a:lnTo>
                  <a:lnTo>
                    <a:pt x="96" y="148"/>
                  </a:lnTo>
                  <a:lnTo>
                    <a:pt x="68" y="159"/>
                  </a:lnTo>
                  <a:lnTo>
                    <a:pt x="28" y="156"/>
                  </a:lnTo>
                  <a:lnTo>
                    <a:pt x="0" y="145"/>
                  </a:lnTo>
                  <a:lnTo>
                    <a:pt x="0" y="54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67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A0D25-1BB0-4960-A8A2-ADC5A3C8EFD4}" type="datetime1">
              <a:rPr lang="en-US" smtClean="0"/>
              <a:t>2/9/2009</a:t>
            </a:fld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EDBF8-E477-4E8B-8F5F-C8EC8877B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171BB-9EE5-4177-B1E3-6474070A3531}" type="datetime1">
              <a:rPr lang="en-US" smtClean="0"/>
              <a:t>2/9/2009</a:t>
            </a:fld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24D46-F532-4C14-9349-64512FBD8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0005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0005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05BC5-0904-4C6F-BFBC-8322F53B91B9}" type="datetime1">
              <a:rPr lang="en-US" smtClean="0"/>
              <a:t>2/9/2009</a:t>
            </a:fld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DE1D9-D08E-4856-A390-3DC4DB654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B60D9-8A92-4144-823B-1B40126D6D6C}" type="datetime1">
              <a:rPr lang="en-US" smtClean="0"/>
              <a:t>2/9/2009</a:t>
            </a:fld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A10EA-F843-458D-B628-CA1F2C2BA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7F419-8FCA-43D3-95E3-91CD3DF1F435}" type="datetime1">
              <a:rPr lang="en-US" smtClean="0"/>
              <a:t>2/9/2009</a:t>
            </a:fld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D4BBE-3728-48BA-92D3-3A933A3E5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8A41E-7CAB-4B9D-8725-9C49560D5F5F}" type="datetime1">
              <a:rPr lang="en-US" smtClean="0"/>
              <a:t>2/9/2009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D2F72-C018-4278-A8E4-BAFD37BF4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2E011-57FA-4390-9FE2-0CE65E6F7B34}" type="datetime1">
              <a:rPr lang="en-US" smtClean="0"/>
              <a:t>2/9/2009</a:t>
            </a:fld>
            <a:endParaRPr lang="en-US"/>
          </a:p>
        </p:txBody>
      </p:sp>
      <p:sp>
        <p:nvSpPr>
          <p:cNvPr id="8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C8729-62DD-4F5D-9540-E692E88FE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BDBF4-CF01-4F2E-9245-B8E2AB828B9D}" type="datetime1">
              <a:rPr lang="en-US" smtClean="0"/>
              <a:t>2/9/2009</a:t>
            </a:fld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914F8-3371-463A-BAE8-06507EFBB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C7933-325C-45B0-BF94-E44B9332EB68}" type="datetime1">
              <a:rPr lang="en-US" smtClean="0"/>
              <a:t>2/9/2009</a:t>
            </a:fld>
            <a:endParaRPr lang="en-US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28453-E6F7-490F-BD20-7D831760A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851E3-CE48-4A41-B82F-BCD2D680E698}" type="datetime1">
              <a:rPr lang="en-US" smtClean="0"/>
              <a:t>2/9/2009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8C64D-F9CA-41EC-A513-326CE91FA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C5652-B753-4400-9872-DD7B25E967D2}" type="datetime1">
              <a:rPr lang="en-US" smtClean="0"/>
              <a:t>2/9/2009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DE30B-D296-4678-9AFC-E13790C9D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2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8"/>
          <p:cNvGrpSpPr>
            <a:grpSpLocks/>
          </p:cNvGrpSpPr>
          <p:nvPr/>
        </p:nvGrpSpPr>
        <p:grpSpPr bwMode="auto">
          <a:xfrm>
            <a:off x="2166938" y="563563"/>
            <a:ext cx="4800600" cy="6151562"/>
            <a:chOff x="1365" y="355"/>
            <a:chExt cx="3024" cy="3875"/>
          </a:xfrm>
        </p:grpSpPr>
        <p:sp>
          <p:nvSpPr>
            <p:cNvPr id="2" name="Freeform 2"/>
            <p:cNvSpPr>
              <a:spLocks/>
            </p:cNvSpPr>
            <p:nvPr/>
          </p:nvSpPr>
          <p:spPr bwMode="auto">
            <a:xfrm>
              <a:off x="2835" y="586"/>
              <a:ext cx="88" cy="1121"/>
            </a:xfrm>
            <a:custGeom>
              <a:avLst/>
              <a:gdLst/>
              <a:ahLst/>
              <a:cxnLst>
                <a:cxn ang="0">
                  <a:pos x="0" y="1120"/>
                </a:cxn>
                <a:cxn ang="0">
                  <a:pos x="0" y="0"/>
                </a:cxn>
                <a:cxn ang="0">
                  <a:pos x="87" y="0"/>
                </a:cxn>
                <a:cxn ang="0">
                  <a:pos x="87" y="1085"/>
                </a:cxn>
                <a:cxn ang="0">
                  <a:pos x="0" y="1120"/>
                </a:cxn>
              </a:cxnLst>
              <a:rect l="0" t="0" r="r" b="b"/>
              <a:pathLst>
                <a:path w="88" h="1121">
                  <a:moveTo>
                    <a:pt x="0" y="1120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87" y="1085"/>
                  </a:lnTo>
                  <a:lnTo>
                    <a:pt x="0" y="1120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" name="Freeform 3"/>
            <p:cNvSpPr>
              <a:spLocks/>
            </p:cNvSpPr>
            <p:nvPr/>
          </p:nvSpPr>
          <p:spPr bwMode="auto">
            <a:xfrm>
              <a:off x="2834" y="1900"/>
              <a:ext cx="84" cy="363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83" y="0"/>
                </a:cxn>
                <a:cxn ang="0">
                  <a:pos x="74" y="329"/>
                </a:cxn>
                <a:cxn ang="0">
                  <a:pos x="0" y="362"/>
                </a:cxn>
                <a:cxn ang="0">
                  <a:pos x="0" y="29"/>
                </a:cxn>
              </a:cxnLst>
              <a:rect l="0" t="0" r="r" b="b"/>
              <a:pathLst>
                <a:path w="84" h="363">
                  <a:moveTo>
                    <a:pt x="0" y="29"/>
                  </a:moveTo>
                  <a:lnTo>
                    <a:pt x="83" y="0"/>
                  </a:lnTo>
                  <a:lnTo>
                    <a:pt x="74" y="329"/>
                  </a:lnTo>
                  <a:lnTo>
                    <a:pt x="0" y="362"/>
                  </a:lnTo>
                  <a:lnTo>
                    <a:pt x="0" y="2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auto">
            <a:xfrm>
              <a:off x="2825" y="2493"/>
              <a:ext cx="84" cy="249"/>
            </a:xfrm>
            <a:custGeom>
              <a:avLst/>
              <a:gdLst/>
              <a:ahLst/>
              <a:cxnLst>
                <a:cxn ang="0">
                  <a:pos x="2" y="213"/>
                </a:cxn>
                <a:cxn ang="0">
                  <a:pos x="0" y="28"/>
                </a:cxn>
                <a:cxn ang="0">
                  <a:pos x="83" y="0"/>
                </a:cxn>
                <a:cxn ang="0">
                  <a:pos x="72" y="248"/>
                </a:cxn>
                <a:cxn ang="0">
                  <a:pos x="2" y="213"/>
                </a:cxn>
              </a:cxnLst>
              <a:rect l="0" t="0" r="r" b="b"/>
              <a:pathLst>
                <a:path w="84" h="249">
                  <a:moveTo>
                    <a:pt x="2" y="213"/>
                  </a:moveTo>
                  <a:lnTo>
                    <a:pt x="0" y="28"/>
                  </a:lnTo>
                  <a:lnTo>
                    <a:pt x="83" y="0"/>
                  </a:lnTo>
                  <a:lnTo>
                    <a:pt x="72" y="248"/>
                  </a:lnTo>
                  <a:lnTo>
                    <a:pt x="2" y="213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auto">
            <a:xfrm>
              <a:off x="2831" y="2965"/>
              <a:ext cx="52" cy="232"/>
            </a:xfrm>
            <a:custGeom>
              <a:avLst/>
              <a:gdLst/>
              <a:ahLst/>
              <a:cxnLst>
                <a:cxn ang="0">
                  <a:pos x="13" y="204"/>
                </a:cxn>
                <a:cxn ang="0">
                  <a:pos x="0" y="0"/>
                </a:cxn>
                <a:cxn ang="0">
                  <a:pos x="51" y="26"/>
                </a:cxn>
                <a:cxn ang="0">
                  <a:pos x="47" y="231"/>
                </a:cxn>
                <a:cxn ang="0">
                  <a:pos x="13" y="204"/>
                </a:cxn>
              </a:cxnLst>
              <a:rect l="0" t="0" r="r" b="b"/>
              <a:pathLst>
                <a:path w="52" h="232">
                  <a:moveTo>
                    <a:pt x="13" y="204"/>
                  </a:moveTo>
                  <a:lnTo>
                    <a:pt x="0" y="0"/>
                  </a:lnTo>
                  <a:lnTo>
                    <a:pt x="51" y="26"/>
                  </a:lnTo>
                  <a:lnTo>
                    <a:pt x="47" y="231"/>
                  </a:lnTo>
                  <a:lnTo>
                    <a:pt x="13" y="204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2851" y="3354"/>
              <a:ext cx="36" cy="133"/>
            </a:xfrm>
            <a:custGeom>
              <a:avLst/>
              <a:gdLst/>
              <a:ahLst/>
              <a:cxnLst>
                <a:cxn ang="0">
                  <a:pos x="4" y="101"/>
                </a:cxn>
                <a:cxn ang="0">
                  <a:pos x="0" y="0"/>
                </a:cxn>
                <a:cxn ang="0">
                  <a:pos x="35" y="20"/>
                </a:cxn>
                <a:cxn ang="0">
                  <a:pos x="28" y="132"/>
                </a:cxn>
                <a:cxn ang="0">
                  <a:pos x="4" y="101"/>
                </a:cxn>
              </a:cxnLst>
              <a:rect l="0" t="0" r="r" b="b"/>
              <a:pathLst>
                <a:path w="36" h="133">
                  <a:moveTo>
                    <a:pt x="4" y="101"/>
                  </a:moveTo>
                  <a:lnTo>
                    <a:pt x="0" y="0"/>
                  </a:lnTo>
                  <a:lnTo>
                    <a:pt x="35" y="20"/>
                  </a:lnTo>
                  <a:lnTo>
                    <a:pt x="28" y="132"/>
                  </a:lnTo>
                  <a:lnTo>
                    <a:pt x="4" y="101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2851" y="3640"/>
              <a:ext cx="30" cy="590"/>
            </a:xfrm>
            <a:custGeom>
              <a:avLst/>
              <a:gdLst/>
              <a:ahLst/>
              <a:cxnLst>
                <a:cxn ang="0">
                  <a:pos x="15" y="589"/>
                </a:cxn>
                <a:cxn ang="0">
                  <a:pos x="0" y="0"/>
                </a:cxn>
                <a:cxn ang="0">
                  <a:pos x="29" y="37"/>
                </a:cxn>
                <a:cxn ang="0">
                  <a:pos x="15" y="589"/>
                </a:cxn>
              </a:cxnLst>
              <a:rect l="0" t="0" r="r" b="b"/>
              <a:pathLst>
                <a:path w="30" h="590">
                  <a:moveTo>
                    <a:pt x="15" y="589"/>
                  </a:moveTo>
                  <a:lnTo>
                    <a:pt x="0" y="0"/>
                  </a:lnTo>
                  <a:lnTo>
                    <a:pt x="29" y="37"/>
                  </a:lnTo>
                  <a:lnTo>
                    <a:pt x="15" y="58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2600" y="3595"/>
              <a:ext cx="233" cy="130"/>
            </a:xfrm>
            <a:custGeom>
              <a:avLst/>
              <a:gdLst/>
              <a:ahLst/>
              <a:cxnLst>
                <a:cxn ang="0">
                  <a:pos x="0" y="117"/>
                </a:cxn>
                <a:cxn ang="0">
                  <a:pos x="48" y="101"/>
                </a:cxn>
                <a:cxn ang="0">
                  <a:pos x="93" y="79"/>
                </a:cxn>
                <a:cxn ang="0">
                  <a:pos x="146" y="39"/>
                </a:cxn>
                <a:cxn ang="0">
                  <a:pos x="182" y="0"/>
                </a:cxn>
                <a:cxn ang="0">
                  <a:pos x="232" y="42"/>
                </a:cxn>
                <a:cxn ang="0">
                  <a:pos x="188" y="74"/>
                </a:cxn>
                <a:cxn ang="0">
                  <a:pos x="134" y="110"/>
                </a:cxn>
                <a:cxn ang="0">
                  <a:pos x="61" y="129"/>
                </a:cxn>
                <a:cxn ang="0">
                  <a:pos x="0" y="117"/>
                </a:cxn>
              </a:cxnLst>
              <a:rect l="0" t="0" r="r" b="b"/>
              <a:pathLst>
                <a:path w="233" h="130">
                  <a:moveTo>
                    <a:pt x="0" y="117"/>
                  </a:moveTo>
                  <a:lnTo>
                    <a:pt x="48" y="101"/>
                  </a:lnTo>
                  <a:lnTo>
                    <a:pt x="93" y="79"/>
                  </a:lnTo>
                  <a:lnTo>
                    <a:pt x="146" y="39"/>
                  </a:lnTo>
                  <a:lnTo>
                    <a:pt x="182" y="0"/>
                  </a:lnTo>
                  <a:lnTo>
                    <a:pt x="232" y="42"/>
                  </a:lnTo>
                  <a:lnTo>
                    <a:pt x="188" y="74"/>
                  </a:lnTo>
                  <a:lnTo>
                    <a:pt x="134" y="110"/>
                  </a:lnTo>
                  <a:lnTo>
                    <a:pt x="61" y="129"/>
                  </a:lnTo>
                  <a:lnTo>
                    <a:pt x="0" y="117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2583" y="2888"/>
              <a:ext cx="465" cy="646"/>
            </a:xfrm>
            <a:custGeom>
              <a:avLst/>
              <a:gdLst/>
              <a:ahLst/>
              <a:cxnLst>
                <a:cxn ang="0">
                  <a:pos x="359" y="645"/>
                </a:cxn>
                <a:cxn ang="0">
                  <a:pos x="405" y="616"/>
                </a:cxn>
                <a:cxn ang="0">
                  <a:pos x="447" y="580"/>
                </a:cxn>
                <a:cxn ang="0">
                  <a:pos x="460" y="552"/>
                </a:cxn>
                <a:cxn ang="0">
                  <a:pos x="464" y="515"/>
                </a:cxn>
                <a:cxn ang="0">
                  <a:pos x="451" y="468"/>
                </a:cxn>
                <a:cxn ang="0">
                  <a:pos x="424" y="424"/>
                </a:cxn>
                <a:cxn ang="0">
                  <a:pos x="380" y="385"/>
                </a:cxn>
                <a:cxn ang="0">
                  <a:pos x="168" y="259"/>
                </a:cxn>
                <a:cxn ang="0">
                  <a:pos x="133" y="235"/>
                </a:cxn>
                <a:cxn ang="0">
                  <a:pos x="111" y="208"/>
                </a:cxn>
                <a:cxn ang="0">
                  <a:pos x="104" y="166"/>
                </a:cxn>
                <a:cxn ang="0">
                  <a:pos x="117" y="124"/>
                </a:cxn>
                <a:cxn ang="0">
                  <a:pos x="155" y="95"/>
                </a:cxn>
                <a:cxn ang="0">
                  <a:pos x="222" y="52"/>
                </a:cxn>
                <a:cxn ang="0">
                  <a:pos x="124" y="0"/>
                </a:cxn>
                <a:cxn ang="0">
                  <a:pos x="55" y="41"/>
                </a:cxn>
                <a:cxn ang="0">
                  <a:pos x="27" y="70"/>
                </a:cxn>
                <a:cxn ang="0">
                  <a:pos x="2" y="123"/>
                </a:cxn>
                <a:cxn ang="0">
                  <a:pos x="0" y="189"/>
                </a:cxn>
                <a:cxn ang="0">
                  <a:pos x="29" y="257"/>
                </a:cxn>
                <a:cxn ang="0">
                  <a:pos x="78" y="300"/>
                </a:cxn>
                <a:cxn ang="0">
                  <a:pos x="311" y="442"/>
                </a:cxn>
                <a:cxn ang="0">
                  <a:pos x="358" y="474"/>
                </a:cxn>
                <a:cxn ang="0">
                  <a:pos x="375" y="516"/>
                </a:cxn>
                <a:cxn ang="0">
                  <a:pos x="375" y="550"/>
                </a:cxn>
                <a:cxn ang="0">
                  <a:pos x="308" y="608"/>
                </a:cxn>
                <a:cxn ang="0">
                  <a:pos x="359" y="645"/>
                </a:cxn>
              </a:cxnLst>
              <a:rect l="0" t="0" r="r" b="b"/>
              <a:pathLst>
                <a:path w="465" h="646">
                  <a:moveTo>
                    <a:pt x="359" y="645"/>
                  </a:moveTo>
                  <a:lnTo>
                    <a:pt x="405" y="616"/>
                  </a:lnTo>
                  <a:lnTo>
                    <a:pt x="447" y="580"/>
                  </a:lnTo>
                  <a:lnTo>
                    <a:pt x="460" y="552"/>
                  </a:lnTo>
                  <a:lnTo>
                    <a:pt x="464" y="515"/>
                  </a:lnTo>
                  <a:lnTo>
                    <a:pt x="451" y="468"/>
                  </a:lnTo>
                  <a:lnTo>
                    <a:pt x="424" y="424"/>
                  </a:lnTo>
                  <a:lnTo>
                    <a:pt x="380" y="385"/>
                  </a:lnTo>
                  <a:lnTo>
                    <a:pt x="168" y="259"/>
                  </a:lnTo>
                  <a:lnTo>
                    <a:pt x="133" y="235"/>
                  </a:lnTo>
                  <a:lnTo>
                    <a:pt x="111" y="208"/>
                  </a:lnTo>
                  <a:lnTo>
                    <a:pt x="104" y="166"/>
                  </a:lnTo>
                  <a:lnTo>
                    <a:pt x="117" y="124"/>
                  </a:lnTo>
                  <a:lnTo>
                    <a:pt x="155" y="95"/>
                  </a:lnTo>
                  <a:lnTo>
                    <a:pt x="222" y="52"/>
                  </a:lnTo>
                  <a:lnTo>
                    <a:pt x="124" y="0"/>
                  </a:lnTo>
                  <a:lnTo>
                    <a:pt x="55" y="41"/>
                  </a:lnTo>
                  <a:lnTo>
                    <a:pt x="27" y="70"/>
                  </a:lnTo>
                  <a:lnTo>
                    <a:pt x="2" y="123"/>
                  </a:lnTo>
                  <a:lnTo>
                    <a:pt x="0" y="189"/>
                  </a:lnTo>
                  <a:lnTo>
                    <a:pt x="29" y="257"/>
                  </a:lnTo>
                  <a:lnTo>
                    <a:pt x="78" y="300"/>
                  </a:lnTo>
                  <a:lnTo>
                    <a:pt x="311" y="442"/>
                  </a:lnTo>
                  <a:lnTo>
                    <a:pt x="358" y="474"/>
                  </a:lnTo>
                  <a:lnTo>
                    <a:pt x="375" y="516"/>
                  </a:lnTo>
                  <a:lnTo>
                    <a:pt x="375" y="550"/>
                  </a:lnTo>
                  <a:lnTo>
                    <a:pt x="308" y="608"/>
                  </a:lnTo>
                  <a:lnTo>
                    <a:pt x="359" y="645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2966" y="2396"/>
              <a:ext cx="318" cy="422"/>
            </a:xfrm>
            <a:custGeom>
              <a:avLst/>
              <a:gdLst/>
              <a:ahLst/>
              <a:cxnLst>
                <a:cxn ang="0">
                  <a:pos x="92" y="421"/>
                </a:cxn>
                <a:cxn ang="0">
                  <a:pos x="163" y="399"/>
                </a:cxn>
                <a:cxn ang="0">
                  <a:pos x="218" y="357"/>
                </a:cxn>
                <a:cxn ang="0">
                  <a:pos x="263" y="316"/>
                </a:cxn>
                <a:cxn ang="0">
                  <a:pos x="300" y="265"/>
                </a:cxn>
                <a:cxn ang="0">
                  <a:pos x="317" y="203"/>
                </a:cxn>
                <a:cxn ang="0">
                  <a:pos x="316" y="139"/>
                </a:cxn>
                <a:cxn ang="0">
                  <a:pos x="299" y="95"/>
                </a:cxn>
                <a:cxn ang="0">
                  <a:pos x="276" y="64"/>
                </a:cxn>
                <a:cxn ang="0">
                  <a:pos x="241" y="36"/>
                </a:cxn>
                <a:cxn ang="0">
                  <a:pos x="218" y="14"/>
                </a:cxn>
                <a:cxn ang="0">
                  <a:pos x="180" y="0"/>
                </a:cxn>
                <a:cxn ang="0">
                  <a:pos x="61" y="52"/>
                </a:cxn>
                <a:cxn ang="0">
                  <a:pos x="106" y="93"/>
                </a:cxn>
                <a:cxn ang="0">
                  <a:pos x="137" y="130"/>
                </a:cxn>
                <a:cxn ang="0">
                  <a:pos x="159" y="159"/>
                </a:cxn>
                <a:cxn ang="0">
                  <a:pos x="176" y="196"/>
                </a:cxn>
                <a:cxn ang="0">
                  <a:pos x="176" y="246"/>
                </a:cxn>
                <a:cxn ang="0">
                  <a:pos x="145" y="279"/>
                </a:cxn>
                <a:cxn ang="0">
                  <a:pos x="105" y="309"/>
                </a:cxn>
                <a:cxn ang="0">
                  <a:pos x="50" y="342"/>
                </a:cxn>
                <a:cxn ang="0">
                  <a:pos x="0" y="369"/>
                </a:cxn>
                <a:cxn ang="0">
                  <a:pos x="92" y="421"/>
                </a:cxn>
              </a:cxnLst>
              <a:rect l="0" t="0" r="r" b="b"/>
              <a:pathLst>
                <a:path w="318" h="422">
                  <a:moveTo>
                    <a:pt x="92" y="421"/>
                  </a:moveTo>
                  <a:lnTo>
                    <a:pt x="163" y="399"/>
                  </a:lnTo>
                  <a:lnTo>
                    <a:pt x="218" y="357"/>
                  </a:lnTo>
                  <a:lnTo>
                    <a:pt x="263" y="316"/>
                  </a:lnTo>
                  <a:lnTo>
                    <a:pt x="300" y="265"/>
                  </a:lnTo>
                  <a:lnTo>
                    <a:pt x="317" y="203"/>
                  </a:lnTo>
                  <a:lnTo>
                    <a:pt x="316" y="139"/>
                  </a:lnTo>
                  <a:lnTo>
                    <a:pt x="299" y="95"/>
                  </a:lnTo>
                  <a:lnTo>
                    <a:pt x="276" y="64"/>
                  </a:lnTo>
                  <a:lnTo>
                    <a:pt x="241" y="36"/>
                  </a:lnTo>
                  <a:lnTo>
                    <a:pt x="218" y="14"/>
                  </a:lnTo>
                  <a:lnTo>
                    <a:pt x="180" y="0"/>
                  </a:lnTo>
                  <a:lnTo>
                    <a:pt x="61" y="52"/>
                  </a:lnTo>
                  <a:lnTo>
                    <a:pt x="106" y="93"/>
                  </a:lnTo>
                  <a:lnTo>
                    <a:pt x="137" y="130"/>
                  </a:lnTo>
                  <a:lnTo>
                    <a:pt x="159" y="159"/>
                  </a:lnTo>
                  <a:lnTo>
                    <a:pt x="176" y="196"/>
                  </a:lnTo>
                  <a:lnTo>
                    <a:pt x="176" y="246"/>
                  </a:lnTo>
                  <a:lnTo>
                    <a:pt x="145" y="279"/>
                  </a:lnTo>
                  <a:lnTo>
                    <a:pt x="105" y="309"/>
                  </a:lnTo>
                  <a:lnTo>
                    <a:pt x="50" y="342"/>
                  </a:lnTo>
                  <a:lnTo>
                    <a:pt x="0" y="369"/>
                  </a:lnTo>
                  <a:lnTo>
                    <a:pt x="92" y="421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2308" y="1190"/>
              <a:ext cx="1404" cy="1153"/>
            </a:xfrm>
            <a:custGeom>
              <a:avLst/>
              <a:gdLst/>
              <a:ahLst/>
              <a:cxnLst>
                <a:cxn ang="0">
                  <a:pos x="466" y="1084"/>
                </a:cxn>
                <a:cxn ang="0">
                  <a:pos x="370" y="1066"/>
                </a:cxn>
                <a:cxn ang="0">
                  <a:pos x="299" y="1035"/>
                </a:cxn>
                <a:cxn ang="0">
                  <a:pos x="257" y="1002"/>
                </a:cxn>
                <a:cxn ang="0">
                  <a:pos x="220" y="956"/>
                </a:cxn>
                <a:cxn ang="0">
                  <a:pos x="209" y="914"/>
                </a:cxn>
                <a:cxn ang="0">
                  <a:pos x="215" y="873"/>
                </a:cxn>
                <a:cxn ang="0">
                  <a:pos x="231" y="836"/>
                </a:cxn>
                <a:cxn ang="0">
                  <a:pos x="273" y="798"/>
                </a:cxn>
                <a:cxn ang="0">
                  <a:pos x="330" y="774"/>
                </a:cxn>
                <a:cxn ang="0">
                  <a:pos x="400" y="748"/>
                </a:cxn>
                <a:cxn ang="0">
                  <a:pos x="1110" y="499"/>
                </a:cxn>
                <a:cxn ang="0">
                  <a:pos x="1207" y="451"/>
                </a:cxn>
                <a:cxn ang="0">
                  <a:pos x="1289" y="398"/>
                </a:cxn>
                <a:cxn ang="0">
                  <a:pos x="1344" y="356"/>
                </a:cxn>
                <a:cxn ang="0">
                  <a:pos x="1381" y="310"/>
                </a:cxn>
                <a:cxn ang="0">
                  <a:pos x="1403" y="249"/>
                </a:cxn>
                <a:cxn ang="0">
                  <a:pos x="1401" y="185"/>
                </a:cxn>
                <a:cxn ang="0">
                  <a:pos x="1386" y="136"/>
                </a:cxn>
                <a:cxn ang="0">
                  <a:pos x="1370" y="90"/>
                </a:cxn>
                <a:cxn ang="0">
                  <a:pos x="1335" y="55"/>
                </a:cxn>
                <a:cxn ang="0">
                  <a:pos x="1280" y="18"/>
                </a:cxn>
                <a:cxn ang="0">
                  <a:pos x="1214" y="0"/>
                </a:cxn>
                <a:cxn ang="0">
                  <a:pos x="1172" y="4"/>
                </a:cxn>
                <a:cxn ang="0">
                  <a:pos x="1111" y="7"/>
                </a:cxn>
                <a:cxn ang="0">
                  <a:pos x="1053" y="20"/>
                </a:cxn>
                <a:cxn ang="0">
                  <a:pos x="989" y="46"/>
                </a:cxn>
                <a:cxn ang="0">
                  <a:pos x="939" y="79"/>
                </a:cxn>
                <a:cxn ang="0">
                  <a:pos x="899" y="106"/>
                </a:cxn>
                <a:cxn ang="0">
                  <a:pos x="878" y="149"/>
                </a:cxn>
                <a:cxn ang="0">
                  <a:pos x="897" y="187"/>
                </a:cxn>
                <a:cxn ang="0">
                  <a:pos x="939" y="183"/>
                </a:cxn>
                <a:cxn ang="0">
                  <a:pos x="987" y="171"/>
                </a:cxn>
                <a:cxn ang="0">
                  <a:pos x="1033" y="158"/>
                </a:cxn>
                <a:cxn ang="0">
                  <a:pos x="1069" y="150"/>
                </a:cxn>
                <a:cxn ang="0">
                  <a:pos x="1111" y="150"/>
                </a:cxn>
                <a:cxn ang="0">
                  <a:pos x="1154" y="163"/>
                </a:cxn>
                <a:cxn ang="0">
                  <a:pos x="1183" y="204"/>
                </a:cxn>
                <a:cxn ang="0">
                  <a:pos x="1179" y="248"/>
                </a:cxn>
                <a:cxn ang="0">
                  <a:pos x="1157" y="286"/>
                </a:cxn>
                <a:cxn ang="0">
                  <a:pos x="1121" y="323"/>
                </a:cxn>
                <a:cxn ang="0">
                  <a:pos x="1047" y="361"/>
                </a:cxn>
                <a:cxn ang="0">
                  <a:pos x="908" y="415"/>
                </a:cxn>
                <a:cxn ang="0">
                  <a:pos x="194" y="675"/>
                </a:cxn>
                <a:cxn ang="0">
                  <a:pos x="123" y="715"/>
                </a:cxn>
                <a:cxn ang="0">
                  <a:pos x="68" y="763"/>
                </a:cxn>
                <a:cxn ang="0">
                  <a:pos x="29" y="809"/>
                </a:cxn>
                <a:cxn ang="0">
                  <a:pos x="6" y="858"/>
                </a:cxn>
                <a:cxn ang="0">
                  <a:pos x="0" y="912"/>
                </a:cxn>
                <a:cxn ang="0">
                  <a:pos x="8" y="952"/>
                </a:cxn>
                <a:cxn ang="0">
                  <a:pos x="22" y="992"/>
                </a:cxn>
                <a:cxn ang="0">
                  <a:pos x="59" y="1036"/>
                </a:cxn>
                <a:cxn ang="0">
                  <a:pos x="127" y="1095"/>
                </a:cxn>
                <a:cxn ang="0">
                  <a:pos x="198" y="1135"/>
                </a:cxn>
                <a:cxn ang="0">
                  <a:pos x="273" y="1152"/>
                </a:cxn>
                <a:cxn ang="0">
                  <a:pos x="466" y="1084"/>
                </a:cxn>
              </a:cxnLst>
              <a:rect l="0" t="0" r="r" b="b"/>
              <a:pathLst>
                <a:path w="1404" h="1153">
                  <a:moveTo>
                    <a:pt x="466" y="1084"/>
                  </a:moveTo>
                  <a:lnTo>
                    <a:pt x="370" y="1066"/>
                  </a:lnTo>
                  <a:lnTo>
                    <a:pt x="299" y="1035"/>
                  </a:lnTo>
                  <a:lnTo>
                    <a:pt x="257" y="1002"/>
                  </a:lnTo>
                  <a:lnTo>
                    <a:pt x="220" y="956"/>
                  </a:lnTo>
                  <a:lnTo>
                    <a:pt x="209" y="914"/>
                  </a:lnTo>
                  <a:lnTo>
                    <a:pt x="215" y="873"/>
                  </a:lnTo>
                  <a:lnTo>
                    <a:pt x="231" y="836"/>
                  </a:lnTo>
                  <a:lnTo>
                    <a:pt x="273" y="798"/>
                  </a:lnTo>
                  <a:lnTo>
                    <a:pt x="330" y="774"/>
                  </a:lnTo>
                  <a:lnTo>
                    <a:pt x="400" y="748"/>
                  </a:lnTo>
                  <a:lnTo>
                    <a:pt x="1110" y="499"/>
                  </a:lnTo>
                  <a:lnTo>
                    <a:pt x="1207" y="451"/>
                  </a:lnTo>
                  <a:lnTo>
                    <a:pt x="1289" y="398"/>
                  </a:lnTo>
                  <a:lnTo>
                    <a:pt x="1344" y="356"/>
                  </a:lnTo>
                  <a:lnTo>
                    <a:pt x="1381" y="310"/>
                  </a:lnTo>
                  <a:lnTo>
                    <a:pt x="1403" y="249"/>
                  </a:lnTo>
                  <a:lnTo>
                    <a:pt x="1401" y="185"/>
                  </a:lnTo>
                  <a:lnTo>
                    <a:pt x="1386" y="136"/>
                  </a:lnTo>
                  <a:lnTo>
                    <a:pt x="1370" y="90"/>
                  </a:lnTo>
                  <a:lnTo>
                    <a:pt x="1335" y="55"/>
                  </a:lnTo>
                  <a:lnTo>
                    <a:pt x="1280" y="18"/>
                  </a:lnTo>
                  <a:lnTo>
                    <a:pt x="1214" y="0"/>
                  </a:lnTo>
                  <a:lnTo>
                    <a:pt x="1172" y="4"/>
                  </a:lnTo>
                  <a:lnTo>
                    <a:pt x="1111" y="7"/>
                  </a:lnTo>
                  <a:lnTo>
                    <a:pt x="1053" y="20"/>
                  </a:lnTo>
                  <a:lnTo>
                    <a:pt x="989" y="46"/>
                  </a:lnTo>
                  <a:lnTo>
                    <a:pt x="939" y="79"/>
                  </a:lnTo>
                  <a:lnTo>
                    <a:pt x="899" y="106"/>
                  </a:lnTo>
                  <a:lnTo>
                    <a:pt x="878" y="149"/>
                  </a:lnTo>
                  <a:lnTo>
                    <a:pt x="897" y="187"/>
                  </a:lnTo>
                  <a:lnTo>
                    <a:pt x="939" y="183"/>
                  </a:lnTo>
                  <a:lnTo>
                    <a:pt x="987" y="171"/>
                  </a:lnTo>
                  <a:lnTo>
                    <a:pt x="1033" y="158"/>
                  </a:lnTo>
                  <a:lnTo>
                    <a:pt x="1069" y="150"/>
                  </a:lnTo>
                  <a:lnTo>
                    <a:pt x="1111" y="150"/>
                  </a:lnTo>
                  <a:lnTo>
                    <a:pt x="1154" y="163"/>
                  </a:lnTo>
                  <a:lnTo>
                    <a:pt x="1183" y="204"/>
                  </a:lnTo>
                  <a:lnTo>
                    <a:pt x="1179" y="248"/>
                  </a:lnTo>
                  <a:lnTo>
                    <a:pt x="1157" y="286"/>
                  </a:lnTo>
                  <a:lnTo>
                    <a:pt x="1121" y="323"/>
                  </a:lnTo>
                  <a:lnTo>
                    <a:pt x="1047" y="361"/>
                  </a:lnTo>
                  <a:lnTo>
                    <a:pt x="908" y="415"/>
                  </a:lnTo>
                  <a:lnTo>
                    <a:pt x="194" y="675"/>
                  </a:lnTo>
                  <a:lnTo>
                    <a:pt x="123" y="715"/>
                  </a:lnTo>
                  <a:lnTo>
                    <a:pt x="68" y="763"/>
                  </a:lnTo>
                  <a:lnTo>
                    <a:pt x="29" y="809"/>
                  </a:lnTo>
                  <a:lnTo>
                    <a:pt x="6" y="858"/>
                  </a:lnTo>
                  <a:lnTo>
                    <a:pt x="0" y="912"/>
                  </a:lnTo>
                  <a:lnTo>
                    <a:pt x="8" y="952"/>
                  </a:lnTo>
                  <a:lnTo>
                    <a:pt x="22" y="992"/>
                  </a:lnTo>
                  <a:lnTo>
                    <a:pt x="59" y="1036"/>
                  </a:lnTo>
                  <a:lnTo>
                    <a:pt x="127" y="1095"/>
                  </a:lnTo>
                  <a:lnTo>
                    <a:pt x="198" y="1135"/>
                  </a:lnTo>
                  <a:lnTo>
                    <a:pt x="273" y="1152"/>
                  </a:lnTo>
                  <a:lnTo>
                    <a:pt x="466" y="1084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2711" y="3280"/>
              <a:ext cx="368" cy="422"/>
            </a:xfrm>
            <a:custGeom>
              <a:avLst/>
              <a:gdLst/>
              <a:ahLst/>
              <a:cxnLst>
                <a:cxn ang="0">
                  <a:pos x="367" y="421"/>
                </a:cxn>
                <a:cxn ang="0">
                  <a:pos x="171" y="340"/>
                </a:cxn>
                <a:cxn ang="0">
                  <a:pos x="117" y="304"/>
                </a:cxn>
                <a:cxn ang="0">
                  <a:pos x="73" y="265"/>
                </a:cxn>
                <a:cxn ang="0">
                  <a:pos x="31" y="219"/>
                </a:cxn>
                <a:cxn ang="0">
                  <a:pos x="9" y="179"/>
                </a:cxn>
                <a:cxn ang="0">
                  <a:pos x="0" y="137"/>
                </a:cxn>
                <a:cxn ang="0">
                  <a:pos x="2" y="95"/>
                </a:cxn>
                <a:cxn ang="0">
                  <a:pos x="19" y="51"/>
                </a:cxn>
                <a:cxn ang="0">
                  <a:pos x="44" y="0"/>
                </a:cxn>
                <a:cxn ang="0">
                  <a:pos x="120" y="52"/>
                </a:cxn>
                <a:cxn ang="0">
                  <a:pos x="95" y="98"/>
                </a:cxn>
                <a:cxn ang="0">
                  <a:pos x="95" y="143"/>
                </a:cxn>
                <a:cxn ang="0">
                  <a:pos x="122" y="191"/>
                </a:cxn>
                <a:cxn ang="0">
                  <a:pos x="162" y="235"/>
                </a:cxn>
                <a:cxn ang="0">
                  <a:pos x="223" y="284"/>
                </a:cxn>
                <a:cxn ang="0">
                  <a:pos x="290" y="317"/>
                </a:cxn>
                <a:cxn ang="0">
                  <a:pos x="332" y="351"/>
                </a:cxn>
                <a:cxn ang="0">
                  <a:pos x="351" y="378"/>
                </a:cxn>
                <a:cxn ang="0">
                  <a:pos x="367" y="421"/>
                </a:cxn>
              </a:cxnLst>
              <a:rect l="0" t="0" r="r" b="b"/>
              <a:pathLst>
                <a:path w="368" h="422">
                  <a:moveTo>
                    <a:pt x="367" y="421"/>
                  </a:moveTo>
                  <a:lnTo>
                    <a:pt x="171" y="340"/>
                  </a:lnTo>
                  <a:lnTo>
                    <a:pt x="117" y="304"/>
                  </a:lnTo>
                  <a:lnTo>
                    <a:pt x="73" y="265"/>
                  </a:lnTo>
                  <a:lnTo>
                    <a:pt x="31" y="219"/>
                  </a:lnTo>
                  <a:lnTo>
                    <a:pt x="9" y="179"/>
                  </a:lnTo>
                  <a:lnTo>
                    <a:pt x="0" y="137"/>
                  </a:lnTo>
                  <a:lnTo>
                    <a:pt x="2" y="95"/>
                  </a:lnTo>
                  <a:lnTo>
                    <a:pt x="19" y="51"/>
                  </a:lnTo>
                  <a:lnTo>
                    <a:pt x="44" y="0"/>
                  </a:lnTo>
                  <a:lnTo>
                    <a:pt x="120" y="52"/>
                  </a:lnTo>
                  <a:lnTo>
                    <a:pt x="95" y="98"/>
                  </a:lnTo>
                  <a:lnTo>
                    <a:pt x="95" y="143"/>
                  </a:lnTo>
                  <a:lnTo>
                    <a:pt x="122" y="191"/>
                  </a:lnTo>
                  <a:lnTo>
                    <a:pt x="162" y="235"/>
                  </a:lnTo>
                  <a:lnTo>
                    <a:pt x="223" y="284"/>
                  </a:lnTo>
                  <a:lnTo>
                    <a:pt x="290" y="317"/>
                  </a:lnTo>
                  <a:lnTo>
                    <a:pt x="332" y="351"/>
                  </a:lnTo>
                  <a:lnTo>
                    <a:pt x="351" y="378"/>
                  </a:lnTo>
                  <a:lnTo>
                    <a:pt x="367" y="421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2432" y="1792"/>
              <a:ext cx="989" cy="1439"/>
            </a:xfrm>
            <a:custGeom>
              <a:avLst/>
              <a:gdLst/>
              <a:ahLst/>
              <a:cxnLst>
                <a:cxn ang="0">
                  <a:pos x="525" y="1438"/>
                </a:cxn>
                <a:cxn ang="0">
                  <a:pos x="582" y="1409"/>
                </a:cxn>
                <a:cxn ang="0">
                  <a:pos x="647" y="1355"/>
                </a:cxn>
                <a:cxn ang="0">
                  <a:pos x="670" y="1304"/>
                </a:cxn>
                <a:cxn ang="0">
                  <a:pos x="686" y="1255"/>
                </a:cxn>
                <a:cxn ang="0">
                  <a:pos x="677" y="1198"/>
                </a:cxn>
                <a:cxn ang="0">
                  <a:pos x="637" y="1125"/>
                </a:cxn>
                <a:cxn ang="0">
                  <a:pos x="609" y="1092"/>
                </a:cxn>
                <a:cxn ang="0">
                  <a:pos x="569" y="1063"/>
                </a:cxn>
                <a:cxn ang="0">
                  <a:pos x="259" y="905"/>
                </a:cxn>
                <a:cxn ang="0">
                  <a:pos x="201" y="863"/>
                </a:cxn>
                <a:cxn ang="0">
                  <a:pos x="177" y="843"/>
                </a:cxn>
                <a:cxn ang="0">
                  <a:pos x="160" y="800"/>
                </a:cxn>
                <a:cxn ang="0">
                  <a:pos x="171" y="766"/>
                </a:cxn>
                <a:cxn ang="0">
                  <a:pos x="215" y="738"/>
                </a:cxn>
                <a:cxn ang="0">
                  <a:pos x="294" y="709"/>
                </a:cxn>
                <a:cxn ang="0">
                  <a:pos x="780" y="521"/>
                </a:cxn>
                <a:cxn ang="0">
                  <a:pos x="856" y="471"/>
                </a:cxn>
                <a:cxn ang="0">
                  <a:pos x="918" y="417"/>
                </a:cxn>
                <a:cxn ang="0">
                  <a:pos x="953" y="379"/>
                </a:cxn>
                <a:cxn ang="0">
                  <a:pos x="984" y="334"/>
                </a:cxn>
                <a:cxn ang="0">
                  <a:pos x="988" y="274"/>
                </a:cxn>
                <a:cxn ang="0">
                  <a:pos x="972" y="214"/>
                </a:cxn>
                <a:cxn ang="0">
                  <a:pos x="953" y="167"/>
                </a:cxn>
                <a:cxn ang="0">
                  <a:pos x="920" y="126"/>
                </a:cxn>
                <a:cxn ang="0">
                  <a:pos x="875" y="85"/>
                </a:cxn>
                <a:cxn ang="0">
                  <a:pos x="828" y="50"/>
                </a:cxn>
                <a:cxn ang="0">
                  <a:pos x="803" y="29"/>
                </a:cxn>
                <a:cxn ang="0">
                  <a:pos x="756" y="0"/>
                </a:cxn>
                <a:cxn ang="0">
                  <a:pos x="588" y="61"/>
                </a:cxn>
                <a:cxn ang="0">
                  <a:pos x="649" y="104"/>
                </a:cxn>
                <a:cxn ang="0">
                  <a:pos x="694" y="145"/>
                </a:cxn>
                <a:cxn ang="0">
                  <a:pos x="739" y="182"/>
                </a:cxn>
                <a:cxn ang="0">
                  <a:pos x="780" y="223"/>
                </a:cxn>
                <a:cxn ang="0">
                  <a:pos x="803" y="272"/>
                </a:cxn>
                <a:cxn ang="0">
                  <a:pos x="787" y="323"/>
                </a:cxn>
                <a:cxn ang="0">
                  <a:pos x="729" y="369"/>
                </a:cxn>
                <a:cxn ang="0">
                  <a:pos x="639" y="413"/>
                </a:cxn>
                <a:cxn ang="0">
                  <a:pos x="212" y="589"/>
                </a:cxn>
                <a:cxn ang="0">
                  <a:pos x="160" y="608"/>
                </a:cxn>
                <a:cxn ang="0">
                  <a:pos x="88" y="653"/>
                </a:cxn>
                <a:cxn ang="0">
                  <a:pos x="43" y="698"/>
                </a:cxn>
                <a:cxn ang="0">
                  <a:pos x="9" y="755"/>
                </a:cxn>
                <a:cxn ang="0">
                  <a:pos x="0" y="820"/>
                </a:cxn>
                <a:cxn ang="0">
                  <a:pos x="10" y="872"/>
                </a:cxn>
                <a:cxn ang="0">
                  <a:pos x="40" y="914"/>
                </a:cxn>
                <a:cxn ang="0">
                  <a:pos x="84" y="949"/>
                </a:cxn>
                <a:cxn ang="0">
                  <a:pos x="159" y="999"/>
                </a:cxn>
                <a:cxn ang="0">
                  <a:pos x="487" y="1164"/>
                </a:cxn>
                <a:cxn ang="0">
                  <a:pos x="530" y="1197"/>
                </a:cxn>
                <a:cxn ang="0">
                  <a:pos x="569" y="1236"/>
                </a:cxn>
                <a:cxn ang="0">
                  <a:pos x="557" y="1292"/>
                </a:cxn>
                <a:cxn ang="0">
                  <a:pos x="502" y="1354"/>
                </a:cxn>
                <a:cxn ang="0">
                  <a:pos x="434" y="1394"/>
                </a:cxn>
                <a:cxn ang="0">
                  <a:pos x="525" y="1438"/>
                </a:cxn>
              </a:cxnLst>
              <a:rect l="0" t="0" r="r" b="b"/>
              <a:pathLst>
                <a:path w="989" h="1439">
                  <a:moveTo>
                    <a:pt x="525" y="1438"/>
                  </a:moveTo>
                  <a:lnTo>
                    <a:pt x="582" y="1409"/>
                  </a:lnTo>
                  <a:lnTo>
                    <a:pt x="647" y="1355"/>
                  </a:lnTo>
                  <a:lnTo>
                    <a:pt x="670" y="1304"/>
                  </a:lnTo>
                  <a:lnTo>
                    <a:pt x="686" y="1255"/>
                  </a:lnTo>
                  <a:lnTo>
                    <a:pt x="677" y="1198"/>
                  </a:lnTo>
                  <a:lnTo>
                    <a:pt x="637" y="1125"/>
                  </a:lnTo>
                  <a:lnTo>
                    <a:pt x="609" y="1092"/>
                  </a:lnTo>
                  <a:lnTo>
                    <a:pt x="569" y="1063"/>
                  </a:lnTo>
                  <a:lnTo>
                    <a:pt x="259" y="905"/>
                  </a:lnTo>
                  <a:lnTo>
                    <a:pt x="201" y="863"/>
                  </a:lnTo>
                  <a:lnTo>
                    <a:pt x="177" y="843"/>
                  </a:lnTo>
                  <a:lnTo>
                    <a:pt x="160" y="800"/>
                  </a:lnTo>
                  <a:lnTo>
                    <a:pt x="171" y="766"/>
                  </a:lnTo>
                  <a:lnTo>
                    <a:pt x="215" y="738"/>
                  </a:lnTo>
                  <a:lnTo>
                    <a:pt x="294" y="709"/>
                  </a:lnTo>
                  <a:lnTo>
                    <a:pt x="780" y="521"/>
                  </a:lnTo>
                  <a:lnTo>
                    <a:pt x="856" y="471"/>
                  </a:lnTo>
                  <a:lnTo>
                    <a:pt x="918" y="417"/>
                  </a:lnTo>
                  <a:lnTo>
                    <a:pt x="953" y="379"/>
                  </a:lnTo>
                  <a:lnTo>
                    <a:pt x="984" y="334"/>
                  </a:lnTo>
                  <a:lnTo>
                    <a:pt x="988" y="274"/>
                  </a:lnTo>
                  <a:lnTo>
                    <a:pt x="972" y="214"/>
                  </a:lnTo>
                  <a:lnTo>
                    <a:pt x="953" y="167"/>
                  </a:lnTo>
                  <a:lnTo>
                    <a:pt x="920" y="126"/>
                  </a:lnTo>
                  <a:lnTo>
                    <a:pt x="875" y="85"/>
                  </a:lnTo>
                  <a:lnTo>
                    <a:pt x="828" y="50"/>
                  </a:lnTo>
                  <a:lnTo>
                    <a:pt x="803" y="29"/>
                  </a:lnTo>
                  <a:lnTo>
                    <a:pt x="756" y="0"/>
                  </a:lnTo>
                  <a:lnTo>
                    <a:pt x="588" y="61"/>
                  </a:lnTo>
                  <a:lnTo>
                    <a:pt x="649" y="104"/>
                  </a:lnTo>
                  <a:lnTo>
                    <a:pt x="694" y="145"/>
                  </a:lnTo>
                  <a:lnTo>
                    <a:pt x="739" y="182"/>
                  </a:lnTo>
                  <a:lnTo>
                    <a:pt x="780" y="223"/>
                  </a:lnTo>
                  <a:lnTo>
                    <a:pt x="803" y="272"/>
                  </a:lnTo>
                  <a:lnTo>
                    <a:pt x="787" y="323"/>
                  </a:lnTo>
                  <a:lnTo>
                    <a:pt x="729" y="369"/>
                  </a:lnTo>
                  <a:lnTo>
                    <a:pt x="639" y="413"/>
                  </a:lnTo>
                  <a:lnTo>
                    <a:pt x="212" y="589"/>
                  </a:lnTo>
                  <a:lnTo>
                    <a:pt x="160" y="608"/>
                  </a:lnTo>
                  <a:lnTo>
                    <a:pt x="88" y="653"/>
                  </a:lnTo>
                  <a:lnTo>
                    <a:pt x="43" y="698"/>
                  </a:lnTo>
                  <a:lnTo>
                    <a:pt x="9" y="755"/>
                  </a:lnTo>
                  <a:lnTo>
                    <a:pt x="0" y="820"/>
                  </a:lnTo>
                  <a:lnTo>
                    <a:pt x="10" y="872"/>
                  </a:lnTo>
                  <a:lnTo>
                    <a:pt x="40" y="914"/>
                  </a:lnTo>
                  <a:lnTo>
                    <a:pt x="84" y="949"/>
                  </a:lnTo>
                  <a:lnTo>
                    <a:pt x="159" y="999"/>
                  </a:lnTo>
                  <a:lnTo>
                    <a:pt x="487" y="1164"/>
                  </a:lnTo>
                  <a:lnTo>
                    <a:pt x="530" y="1197"/>
                  </a:lnTo>
                  <a:lnTo>
                    <a:pt x="569" y="1236"/>
                  </a:lnTo>
                  <a:lnTo>
                    <a:pt x="557" y="1292"/>
                  </a:lnTo>
                  <a:lnTo>
                    <a:pt x="502" y="1354"/>
                  </a:lnTo>
                  <a:lnTo>
                    <a:pt x="434" y="1394"/>
                  </a:lnTo>
                  <a:lnTo>
                    <a:pt x="525" y="143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2100" y="1162"/>
              <a:ext cx="669" cy="582"/>
            </a:xfrm>
            <a:custGeom>
              <a:avLst/>
              <a:gdLst/>
              <a:ahLst/>
              <a:cxnLst>
                <a:cxn ang="0">
                  <a:pos x="668" y="553"/>
                </a:cxn>
                <a:cxn ang="0">
                  <a:pos x="668" y="450"/>
                </a:cxn>
                <a:cxn ang="0">
                  <a:pos x="562" y="435"/>
                </a:cxn>
                <a:cxn ang="0">
                  <a:pos x="448" y="420"/>
                </a:cxn>
                <a:cxn ang="0">
                  <a:pos x="367" y="400"/>
                </a:cxn>
                <a:cxn ang="0">
                  <a:pos x="314" y="378"/>
                </a:cxn>
                <a:cxn ang="0">
                  <a:pos x="257" y="349"/>
                </a:cxn>
                <a:cxn ang="0">
                  <a:pos x="220" y="314"/>
                </a:cxn>
                <a:cxn ang="0">
                  <a:pos x="193" y="274"/>
                </a:cxn>
                <a:cxn ang="0">
                  <a:pos x="180" y="231"/>
                </a:cxn>
                <a:cxn ang="0">
                  <a:pos x="180" y="189"/>
                </a:cxn>
                <a:cxn ang="0">
                  <a:pos x="193" y="165"/>
                </a:cxn>
                <a:cxn ang="0">
                  <a:pos x="209" y="143"/>
                </a:cxn>
                <a:cxn ang="0">
                  <a:pos x="255" y="127"/>
                </a:cxn>
                <a:cxn ang="0">
                  <a:pos x="297" y="127"/>
                </a:cxn>
                <a:cxn ang="0">
                  <a:pos x="345" y="141"/>
                </a:cxn>
                <a:cxn ang="0">
                  <a:pos x="396" y="156"/>
                </a:cxn>
                <a:cxn ang="0">
                  <a:pos x="448" y="163"/>
                </a:cxn>
                <a:cxn ang="0">
                  <a:pos x="477" y="125"/>
                </a:cxn>
                <a:cxn ang="0">
                  <a:pos x="464" y="86"/>
                </a:cxn>
                <a:cxn ang="0">
                  <a:pos x="415" y="42"/>
                </a:cxn>
                <a:cxn ang="0">
                  <a:pos x="363" y="18"/>
                </a:cxn>
                <a:cxn ang="0">
                  <a:pos x="319" y="7"/>
                </a:cxn>
                <a:cxn ang="0">
                  <a:pos x="273" y="2"/>
                </a:cxn>
                <a:cxn ang="0">
                  <a:pos x="222" y="0"/>
                </a:cxn>
                <a:cxn ang="0">
                  <a:pos x="176" y="4"/>
                </a:cxn>
                <a:cxn ang="0">
                  <a:pos x="136" y="15"/>
                </a:cxn>
                <a:cxn ang="0">
                  <a:pos x="86" y="33"/>
                </a:cxn>
                <a:cxn ang="0">
                  <a:pos x="50" y="66"/>
                </a:cxn>
                <a:cxn ang="0">
                  <a:pos x="22" y="99"/>
                </a:cxn>
                <a:cxn ang="0">
                  <a:pos x="6" y="145"/>
                </a:cxn>
                <a:cxn ang="0">
                  <a:pos x="0" y="189"/>
                </a:cxn>
                <a:cxn ang="0">
                  <a:pos x="9" y="237"/>
                </a:cxn>
                <a:cxn ang="0">
                  <a:pos x="22" y="285"/>
                </a:cxn>
                <a:cxn ang="0">
                  <a:pos x="50" y="330"/>
                </a:cxn>
                <a:cxn ang="0">
                  <a:pos x="81" y="375"/>
                </a:cxn>
                <a:cxn ang="0">
                  <a:pos x="125" y="419"/>
                </a:cxn>
                <a:cxn ang="0">
                  <a:pos x="169" y="457"/>
                </a:cxn>
                <a:cxn ang="0">
                  <a:pos x="217" y="488"/>
                </a:cxn>
                <a:cxn ang="0">
                  <a:pos x="266" y="514"/>
                </a:cxn>
                <a:cxn ang="0">
                  <a:pos x="310" y="534"/>
                </a:cxn>
                <a:cxn ang="0">
                  <a:pos x="369" y="549"/>
                </a:cxn>
                <a:cxn ang="0">
                  <a:pos x="437" y="568"/>
                </a:cxn>
                <a:cxn ang="0">
                  <a:pos x="516" y="581"/>
                </a:cxn>
                <a:cxn ang="0">
                  <a:pos x="595" y="577"/>
                </a:cxn>
                <a:cxn ang="0">
                  <a:pos x="668" y="553"/>
                </a:cxn>
              </a:cxnLst>
              <a:rect l="0" t="0" r="r" b="b"/>
              <a:pathLst>
                <a:path w="669" h="582">
                  <a:moveTo>
                    <a:pt x="668" y="553"/>
                  </a:moveTo>
                  <a:lnTo>
                    <a:pt x="668" y="450"/>
                  </a:lnTo>
                  <a:lnTo>
                    <a:pt x="562" y="435"/>
                  </a:lnTo>
                  <a:lnTo>
                    <a:pt x="448" y="420"/>
                  </a:lnTo>
                  <a:lnTo>
                    <a:pt x="367" y="400"/>
                  </a:lnTo>
                  <a:lnTo>
                    <a:pt x="314" y="378"/>
                  </a:lnTo>
                  <a:lnTo>
                    <a:pt x="257" y="349"/>
                  </a:lnTo>
                  <a:lnTo>
                    <a:pt x="220" y="314"/>
                  </a:lnTo>
                  <a:lnTo>
                    <a:pt x="193" y="274"/>
                  </a:lnTo>
                  <a:lnTo>
                    <a:pt x="180" y="231"/>
                  </a:lnTo>
                  <a:lnTo>
                    <a:pt x="180" y="189"/>
                  </a:lnTo>
                  <a:lnTo>
                    <a:pt x="193" y="165"/>
                  </a:lnTo>
                  <a:lnTo>
                    <a:pt x="209" y="143"/>
                  </a:lnTo>
                  <a:lnTo>
                    <a:pt x="255" y="127"/>
                  </a:lnTo>
                  <a:lnTo>
                    <a:pt x="297" y="127"/>
                  </a:lnTo>
                  <a:lnTo>
                    <a:pt x="345" y="141"/>
                  </a:lnTo>
                  <a:lnTo>
                    <a:pt x="396" y="156"/>
                  </a:lnTo>
                  <a:lnTo>
                    <a:pt x="448" y="163"/>
                  </a:lnTo>
                  <a:lnTo>
                    <a:pt x="477" y="125"/>
                  </a:lnTo>
                  <a:lnTo>
                    <a:pt x="464" y="86"/>
                  </a:lnTo>
                  <a:lnTo>
                    <a:pt x="415" y="42"/>
                  </a:lnTo>
                  <a:lnTo>
                    <a:pt x="363" y="18"/>
                  </a:lnTo>
                  <a:lnTo>
                    <a:pt x="319" y="7"/>
                  </a:lnTo>
                  <a:lnTo>
                    <a:pt x="273" y="2"/>
                  </a:lnTo>
                  <a:lnTo>
                    <a:pt x="222" y="0"/>
                  </a:lnTo>
                  <a:lnTo>
                    <a:pt x="176" y="4"/>
                  </a:lnTo>
                  <a:lnTo>
                    <a:pt x="136" y="15"/>
                  </a:lnTo>
                  <a:lnTo>
                    <a:pt x="86" y="33"/>
                  </a:lnTo>
                  <a:lnTo>
                    <a:pt x="50" y="66"/>
                  </a:lnTo>
                  <a:lnTo>
                    <a:pt x="22" y="99"/>
                  </a:lnTo>
                  <a:lnTo>
                    <a:pt x="6" y="145"/>
                  </a:lnTo>
                  <a:lnTo>
                    <a:pt x="0" y="189"/>
                  </a:lnTo>
                  <a:lnTo>
                    <a:pt x="9" y="237"/>
                  </a:lnTo>
                  <a:lnTo>
                    <a:pt x="22" y="285"/>
                  </a:lnTo>
                  <a:lnTo>
                    <a:pt x="50" y="330"/>
                  </a:lnTo>
                  <a:lnTo>
                    <a:pt x="81" y="375"/>
                  </a:lnTo>
                  <a:lnTo>
                    <a:pt x="125" y="419"/>
                  </a:lnTo>
                  <a:lnTo>
                    <a:pt x="169" y="457"/>
                  </a:lnTo>
                  <a:lnTo>
                    <a:pt x="217" y="488"/>
                  </a:lnTo>
                  <a:lnTo>
                    <a:pt x="266" y="514"/>
                  </a:lnTo>
                  <a:lnTo>
                    <a:pt x="310" y="534"/>
                  </a:lnTo>
                  <a:lnTo>
                    <a:pt x="369" y="549"/>
                  </a:lnTo>
                  <a:lnTo>
                    <a:pt x="437" y="568"/>
                  </a:lnTo>
                  <a:lnTo>
                    <a:pt x="516" y="581"/>
                  </a:lnTo>
                  <a:lnTo>
                    <a:pt x="595" y="577"/>
                  </a:lnTo>
                  <a:lnTo>
                    <a:pt x="668" y="553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1365" y="583"/>
              <a:ext cx="1413" cy="549"/>
            </a:xfrm>
            <a:custGeom>
              <a:avLst/>
              <a:gdLst/>
              <a:ahLst/>
              <a:cxnLst>
                <a:cxn ang="0">
                  <a:pos x="1412" y="548"/>
                </a:cxn>
                <a:cxn ang="0">
                  <a:pos x="1316" y="537"/>
                </a:cxn>
                <a:cxn ang="0">
                  <a:pos x="1237" y="524"/>
                </a:cxn>
                <a:cxn ang="0">
                  <a:pos x="1179" y="511"/>
                </a:cxn>
                <a:cxn ang="0">
                  <a:pos x="1118" y="499"/>
                </a:cxn>
                <a:cxn ang="0">
                  <a:pos x="1060" y="493"/>
                </a:cxn>
                <a:cxn ang="0">
                  <a:pos x="1000" y="495"/>
                </a:cxn>
                <a:cxn ang="0">
                  <a:pos x="939" y="499"/>
                </a:cxn>
                <a:cxn ang="0">
                  <a:pos x="894" y="482"/>
                </a:cxn>
                <a:cxn ang="0">
                  <a:pos x="962" y="440"/>
                </a:cxn>
                <a:cxn ang="0">
                  <a:pos x="1005" y="411"/>
                </a:cxn>
                <a:cxn ang="0">
                  <a:pos x="1043" y="381"/>
                </a:cxn>
                <a:cxn ang="0">
                  <a:pos x="1069" y="348"/>
                </a:cxn>
                <a:cxn ang="0">
                  <a:pos x="962" y="383"/>
                </a:cxn>
                <a:cxn ang="0">
                  <a:pos x="855" y="418"/>
                </a:cxn>
                <a:cxn ang="0">
                  <a:pos x="783" y="436"/>
                </a:cxn>
                <a:cxn ang="0">
                  <a:pos x="670" y="449"/>
                </a:cxn>
                <a:cxn ang="0">
                  <a:pos x="597" y="449"/>
                </a:cxn>
                <a:cxn ang="0">
                  <a:pos x="531" y="444"/>
                </a:cxn>
                <a:cxn ang="0">
                  <a:pos x="486" y="427"/>
                </a:cxn>
                <a:cxn ang="0">
                  <a:pos x="459" y="407"/>
                </a:cxn>
                <a:cxn ang="0">
                  <a:pos x="527" y="389"/>
                </a:cxn>
                <a:cxn ang="0">
                  <a:pos x="572" y="365"/>
                </a:cxn>
                <a:cxn ang="0">
                  <a:pos x="599" y="339"/>
                </a:cxn>
                <a:cxn ang="0">
                  <a:pos x="634" y="308"/>
                </a:cxn>
                <a:cxn ang="0">
                  <a:pos x="544" y="334"/>
                </a:cxn>
                <a:cxn ang="0">
                  <a:pos x="463" y="348"/>
                </a:cxn>
                <a:cxn ang="0">
                  <a:pos x="378" y="356"/>
                </a:cxn>
                <a:cxn ang="0">
                  <a:pos x="303" y="352"/>
                </a:cxn>
                <a:cxn ang="0">
                  <a:pos x="254" y="334"/>
                </a:cxn>
                <a:cxn ang="0">
                  <a:pos x="233" y="312"/>
                </a:cxn>
                <a:cxn ang="0">
                  <a:pos x="281" y="291"/>
                </a:cxn>
                <a:cxn ang="0">
                  <a:pos x="313" y="269"/>
                </a:cxn>
                <a:cxn ang="0">
                  <a:pos x="341" y="244"/>
                </a:cxn>
                <a:cxn ang="0">
                  <a:pos x="339" y="229"/>
                </a:cxn>
                <a:cxn ang="0">
                  <a:pos x="262" y="246"/>
                </a:cxn>
                <a:cxn ang="0">
                  <a:pos x="179" y="255"/>
                </a:cxn>
                <a:cxn ang="0">
                  <a:pos x="109" y="254"/>
                </a:cxn>
                <a:cxn ang="0">
                  <a:pos x="51" y="244"/>
                </a:cxn>
                <a:cxn ang="0">
                  <a:pos x="19" y="229"/>
                </a:cxn>
                <a:cxn ang="0">
                  <a:pos x="0" y="205"/>
                </a:cxn>
                <a:cxn ang="0">
                  <a:pos x="120" y="187"/>
                </a:cxn>
                <a:cxn ang="0">
                  <a:pos x="309" y="156"/>
                </a:cxn>
                <a:cxn ang="0">
                  <a:pos x="544" y="119"/>
                </a:cxn>
                <a:cxn ang="0">
                  <a:pos x="742" y="71"/>
                </a:cxn>
                <a:cxn ang="0">
                  <a:pos x="926" y="26"/>
                </a:cxn>
                <a:cxn ang="0">
                  <a:pos x="1020" y="9"/>
                </a:cxn>
                <a:cxn ang="0">
                  <a:pos x="1098" y="0"/>
                </a:cxn>
                <a:cxn ang="0">
                  <a:pos x="1165" y="2"/>
                </a:cxn>
                <a:cxn ang="0">
                  <a:pos x="1211" y="7"/>
                </a:cxn>
                <a:cxn ang="0">
                  <a:pos x="1254" y="27"/>
                </a:cxn>
                <a:cxn ang="0">
                  <a:pos x="1288" y="71"/>
                </a:cxn>
                <a:cxn ang="0">
                  <a:pos x="1301" y="117"/>
                </a:cxn>
                <a:cxn ang="0">
                  <a:pos x="1316" y="148"/>
                </a:cxn>
                <a:cxn ang="0">
                  <a:pos x="1344" y="159"/>
                </a:cxn>
                <a:cxn ang="0">
                  <a:pos x="1384" y="156"/>
                </a:cxn>
                <a:cxn ang="0">
                  <a:pos x="1412" y="145"/>
                </a:cxn>
                <a:cxn ang="0">
                  <a:pos x="1412" y="548"/>
                </a:cxn>
              </a:cxnLst>
              <a:rect l="0" t="0" r="r" b="b"/>
              <a:pathLst>
                <a:path w="1413" h="549">
                  <a:moveTo>
                    <a:pt x="1412" y="548"/>
                  </a:moveTo>
                  <a:lnTo>
                    <a:pt x="1316" y="537"/>
                  </a:lnTo>
                  <a:lnTo>
                    <a:pt x="1237" y="524"/>
                  </a:lnTo>
                  <a:lnTo>
                    <a:pt x="1179" y="511"/>
                  </a:lnTo>
                  <a:lnTo>
                    <a:pt x="1118" y="499"/>
                  </a:lnTo>
                  <a:lnTo>
                    <a:pt x="1060" y="493"/>
                  </a:lnTo>
                  <a:lnTo>
                    <a:pt x="1000" y="495"/>
                  </a:lnTo>
                  <a:lnTo>
                    <a:pt x="939" y="499"/>
                  </a:lnTo>
                  <a:lnTo>
                    <a:pt x="894" y="482"/>
                  </a:lnTo>
                  <a:lnTo>
                    <a:pt x="962" y="440"/>
                  </a:lnTo>
                  <a:lnTo>
                    <a:pt x="1005" y="411"/>
                  </a:lnTo>
                  <a:lnTo>
                    <a:pt x="1043" y="381"/>
                  </a:lnTo>
                  <a:lnTo>
                    <a:pt x="1069" y="348"/>
                  </a:lnTo>
                  <a:lnTo>
                    <a:pt x="962" y="383"/>
                  </a:lnTo>
                  <a:lnTo>
                    <a:pt x="855" y="418"/>
                  </a:lnTo>
                  <a:lnTo>
                    <a:pt x="783" y="436"/>
                  </a:lnTo>
                  <a:lnTo>
                    <a:pt x="670" y="449"/>
                  </a:lnTo>
                  <a:lnTo>
                    <a:pt x="597" y="449"/>
                  </a:lnTo>
                  <a:lnTo>
                    <a:pt x="531" y="444"/>
                  </a:lnTo>
                  <a:lnTo>
                    <a:pt x="486" y="427"/>
                  </a:lnTo>
                  <a:lnTo>
                    <a:pt x="459" y="407"/>
                  </a:lnTo>
                  <a:lnTo>
                    <a:pt x="527" y="389"/>
                  </a:lnTo>
                  <a:lnTo>
                    <a:pt x="572" y="365"/>
                  </a:lnTo>
                  <a:lnTo>
                    <a:pt x="599" y="339"/>
                  </a:lnTo>
                  <a:lnTo>
                    <a:pt x="634" y="308"/>
                  </a:lnTo>
                  <a:lnTo>
                    <a:pt x="544" y="334"/>
                  </a:lnTo>
                  <a:lnTo>
                    <a:pt x="463" y="348"/>
                  </a:lnTo>
                  <a:lnTo>
                    <a:pt x="378" y="356"/>
                  </a:lnTo>
                  <a:lnTo>
                    <a:pt x="303" y="352"/>
                  </a:lnTo>
                  <a:lnTo>
                    <a:pt x="254" y="334"/>
                  </a:lnTo>
                  <a:lnTo>
                    <a:pt x="233" y="312"/>
                  </a:lnTo>
                  <a:lnTo>
                    <a:pt x="281" y="291"/>
                  </a:lnTo>
                  <a:lnTo>
                    <a:pt x="313" y="269"/>
                  </a:lnTo>
                  <a:lnTo>
                    <a:pt x="341" y="244"/>
                  </a:lnTo>
                  <a:lnTo>
                    <a:pt x="339" y="229"/>
                  </a:lnTo>
                  <a:lnTo>
                    <a:pt x="262" y="246"/>
                  </a:lnTo>
                  <a:lnTo>
                    <a:pt x="179" y="255"/>
                  </a:lnTo>
                  <a:lnTo>
                    <a:pt x="109" y="254"/>
                  </a:lnTo>
                  <a:lnTo>
                    <a:pt x="51" y="244"/>
                  </a:lnTo>
                  <a:lnTo>
                    <a:pt x="19" y="229"/>
                  </a:lnTo>
                  <a:lnTo>
                    <a:pt x="0" y="205"/>
                  </a:lnTo>
                  <a:lnTo>
                    <a:pt x="120" y="187"/>
                  </a:lnTo>
                  <a:lnTo>
                    <a:pt x="309" y="156"/>
                  </a:lnTo>
                  <a:lnTo>
                    <a:pt x="544" y="119"/>
                  </a:lnTo>
                  <a:lnTo>
                    <a:pt x="742" y="71"/>
                  </a:lnTo>
                  <a:lnTo>
                    <a:pt x="926" y="26"/>
                  </a:lnTo>
                  <a:lnTo>
                    <a:pt x="1020" y="9"/>
                  </a:lnTo>
                  <a:lnTo>
                    <a:pt x="1098" y="0"/>
                  </a:lnTo>
                  <a:lnTo>
                    <a:pt x="1165" y="2"/>
                  </a:lnTo>
                  <a:lnTo>
                    <a:pt x="1211" y="7"/>
                  </a:lnTo>
                  <a:lnTo>
                    <a:pt x="1254" y="27"/>
                  </a:lnTo>
                  <a:lnTo>
                    <a:pt x="1288" y="71"/>
                  </a:lnTo>
                  <a:lnTo>
                    <a:pt x="1301" y="117"/>
                  </a:lnTo>
                  <a:lnTo>
                    <a:pt x="1316" y="148"/>
                  </a:lnTo>
                  <a:lnTo>
                    <a:pt x="1344" y="159"/>
                  </a:lnTo>
                  <a:lnTo>
                    <a:pt x="1384" y="156"/>
                  </a:lnTo>
                  <a:lnTo>
                    <a:pt x="1412" y="145"/>
                  </a:lnTo>
                  <a:lnTo>
                    <a:pt x="1412" y="54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2785" y="355"/>
              <a:ext cx="187" cy="198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2976" y="583"/>
              <a:ext cx="1413" cy="549"/>
            </a:xfrm>
            <a:custGeom>
              <a:avLst/>
              <a:gdLst/>
              <a:ahLst/>
              <a:cxnLst>
                <a:cxn ang="0">
                  <a:pos x="0" y="548"/>
                </a:cxn>
                <a:cxn ang="0">
                  <a:pos x="96" y="537"/>
                </a:cxn>
                <a:cxn ang="0">
                  <a:pos x="175" y="524"/>
                </a:cxn>
                <a:cxn ang="0">
                  <a:pos x="233" y="511"/>
                </a:cxn>
                <a:cxn ang="0">
                  <a:pos x="294" y="499"/>
                </a:cxn>
                <a:cxn ang="0">
                  <a:pos x="352" y="493"/>
                </a:cxn>
                <a:cxn ang="0">
                  <a:pos x="412" y="495"/>
                </a:cxn>
                <a:cxn ang="0">
                  <a:pos x="473" y="499"/>
                </a:cxn>
                <a:cxn ang="0">
                  <a:pos x="518" y="482"/>
                </a:cxn>
                <a:cxn ang="0">
                  <a:pos x="450" y="440"/>
                </a:cxn>
                <a:cxn ang="0">
                  <a:pos x="407" y="411"/>
                </a:cxn>
                <a:cxn ang="0">
                  <a:pos x="369" y="381"/>
                </a:cxn>
                <a:cxn ang="0">
                  <a:pos x="343" y="348"/>
                </a:cxn>
                <a:cxn ang="0">
                  <a:pos x="450" y="383"/>
                </a:cxn>
                <a:cxn ang="0">
                  <a:pos x="557" y="418"/>
                </a:cxn>
                <a:cxn ang="0">
                  <a:pos x="629" y="436"/>
                </a:cxn>
                <a:cxn ang="0">
                  <a:pos x="742" y="449"/>
                </a:cxn>
                <a:cxn ang="0">
                  <a:pos x="815" y="449"/>
                </a:cxn>
                <a:cxn ang="0">
                  <a:pos x="881" y="444"/>
                </a:cxn>
                <a:cxn ang="0">
                  <a:pos x="926" y="427"/>
                </a:cxn>
                <a:cxn ang="0">
                  <a:pos x="953" y="407"/>
                </a:cxn>
                <a:cxn ang="0">
                  <a:pos x="885" y="389"/>
                </a:cxn>
                <a:cxn ang="0">
                  <a:pos x="840" y="365"/>
                </a:cxn>
                <a:cxn ang="0">
                  <a:pos x="809" y="339"/>
                </a:cxn>
                <a:cxn ang="0">
                  <a:pos x="778" y="308"/>
                </a:cxn>
                <a:cxn ang="0">
                  <a:pos x="868" y="334"/>
                </a:cxn>
                <a:cxn ang="0">
                  <a:pos x="949" y="348"/>
                </a:cxn>
                <a:cxn ang="0">
                  <a:pos x="1034" y="356"/>
                </a:cxn>
                <a:cxn ang="0">
                  <a:pos x="1109" y="352"/>
                </a:cxn>
                <a:cxn ang="0">
                  <a:pos x="1158" y="334"/>
                </a:cxn>
                <a:cxn ang="0">
                  <a:pos x="1179" y="312"/>
                </a:cxn>
                <a:cxn ang="0">
                  <a:pos x="1131" y="291"/>
                </a:cxn>
                <a:cxn ang="0">
                  <a:pos x="1099" y="269"/>
                </a:cxn>
                <a:cxn ang="0">
                  <a:pos x="1071" y="244"/>
                </a:cxn>
                <a:cxn ang="0">
                  <a:pos x="1073" y="229"/>
                </a:cxn>
                <a:cxn ang="0">
                  <a:pos x="1150" y="246"/>
                </a:cxn>
                <a:cxn ang="0">
                  <a:pos x="1233" y="255"/>
                </a:cxn>
                <a:cxn ang="0">
                  <a:pos x="1311" y="253"/>
                </a:cxn>
                <a:cxn ang="0">
                  <a:pos x="1361" y="244"/>
                </a:cxn>
                <a:cxn ang="0">
                  <a:pos x="1393" y="229"/>
                </a:cxn>
                <a:cxn ang="0">
                  <a:pos x="1412" y="205"/>
                </a:cxn>
                <a:cxn ang="0">
                  <a:pos x="1292" y="187"/>
                </a:cxn>
                <a:cxn ang="0">
                  <a:pos x="1087" y="158"/>
                </a:cxn>
                <a:cxn ang="0">
                  <a:pos x="868" y="119"/>
                </a:cxn>
                <a:cxn ang="0">
                  <a:pos x="670" y="71"/>
                </a:cxn>
                <a:cxn ang="0">
                  <a:pos x="486" y="26"/>
                </a:cxn>
                <a:cxn ang="0">
                  <a:pos x="392" y="9"/>
                </a:cxn>
                <a:cxn ang="0">
                  <a:pos x="314" y="0"/>
                </a:cxn>
                <a:cxn ang="0">
                  <a:pos x="247" y="2"/>
                </a:cxn>
                <a:cxn ang="0">
                  <a:pos x="201" y="7"/>
                </a:cxn>
                <a:cxn ang="0">
                  <a:pos x="158" y="27"/>
                </a:cxn>
                <a:cxn ang="0">
                  <a:pos x="124" y="71"/>
                </a:cxn>
                <a:cxn ang="0">
                  <a:pos x="111" y="117"/>
                </a:cxn>
                <a:cxn ang="0">
                  <a:pos x="96" y="148"/>
                </a:cxn>
                <a:cxn ang="0">
                  <a:pos x="68" y="159"/>
                </a:cxn>
                <a:cxn ang="0">
                  <a:pos x="28" y="156"/>
                </a:cxn>
                <a:cxn ang="0">
                  <a:pos x="0" y="145"/>
                </a:cxn>
                <a:cxn ang="0">
                  <a:pos x="0" y="548"/>
                </a:cxn>
              </a:cxnLst>
              <a:rect l="0" t="0" r="r" b="b"/>
              <a:pathLst>
                <a:path w="1413" h="549">
                  <a:moveTo>
                    <a:pt x="0" y="548"/>
                  </a:moveTo>
                  <a:lnTo>
                    <a:pt x="96" y="537"/>
                  </a:lnTo>
                  <a:lnTo>
                    <a:pt x="175" y="524"/>
                  </a:lnTo>
                  <a:lnTo>
                    <a:pt x="233" y="511"/>
                  </a:lnTo>
                  <a:lnTo>
                    <a:pt x="294" y="499"/>
                  </a:lnTo>
                  <a:lnTo>
                    <a:pt x="352" y="493"/>
                  </a:lnTo>
                  <a:lnTo>
                    <a:pt x="412" y="495"/>
                  </a:lnTo>
                  <a:lnTo>
                    <a:pt x="473" y="499"/>
                  </a:lnTo>
                  <a:lnTo>
                    <a:pt x="518" y="482"/>
                  </a:lnTo>
                  <a:lnTo>
                    <a:pt x="450" y="440"/>
                  </a:lnTo>
                  <a:lnTo>
                    <a:pt x="407" y="411"/>
                  </a:lnTo>
                  <a:lnTo>
                    <a:pt x="369" y="381"/>
                  </a:lnTo>
                  <a:lnTo>
                    <a:pt x="343" y="348"/>
                  </a:lnTo>
                  <a:lnTo>
                    <a:pt x="450" y="383"/>
                  </a:lnTo>
                  <a:lnTo>
                    <a:pt x="557" y="418"/>
                  </a:lnTo>
                  <a:lnTo>
                    <a:pt x="629" y="436"/>
                  </a:lnTo>
                  <a:lnTo>
                    <a:pt x="742" y="449"/>
                  </a:lnTo>
                  <a:lnTo>
                    <a:pt x="815" y="449"/>
                  </a:lnTo>
                  <a:lnTo>
                    <a:pt x="881" y="444"/>
                  </a:lnTo>
                  <a:lnTo>
                    <a:pt x="926" y="427"/>
                  </a:lnTo>
                  <a:lnTo>
                    <a:pt x="953" y="407"/>
                  </a:lnTo>
                  <a:lnTo>
                    <a:pt x="885" y="389"/>
                  </a:lnTo>
                  <a:lnTo>
                    <a:pt x="840" y="365"/>
                  </a:lnTo>
                  <a:lnTo>
                    <a:pt x="809" y="339"/>
                  </a:lnTo>
                  <a:lnTo>
                    <a:pt x="778" y="308"/>
                  </a:lnTo>
                  <a:lnTo>
                    <a:pt x="868" y="334"/>
                  </a:lnTo>
                  <a:lnTo>
                    <a:pt x="949" y="348"/>
                  </a:lnTo>
                  <a:lnTo>
                    <a:pt x="1034" y="356"/>
                  </a:lnTo>
                  <a:lnTo>
                    <a:pt x="1109" y="352"/>
                  </a:lnTo>
                  <a:lnTo>
                    <a:pt x="1158" y="334"/>
                  </a:lnTo>
                  <a:lnTo>
                    <a:pt x="1179" y="312"/>
                  </a:lnTo>
                  <a:lnTo>
                    <a:pt x="1131" y="291"/>
                  </a:lnTo>
                  <a:lnTo>
                    <a:pt x="1099" y="269"/>
                  </a:lnTo>
                  <a:lnTo>
                    <a:pt x="1071" y="244"/>
                  </a:lnTo>
                  <a:lnTo>
                    <a:pt x="1073" y="229"/>
                  </a:lnTo>
                  <a:lnTo>
                    <a:pt x="1150" y="246"/>
                  </a:lnTo>
                  <a:lnTo>
                    <a:pt x="1233" y="255"/>
                  </a:lnTo>
                  <a:lnTo>
                    <a:pt x="1311" y="253"/>
                  </a:lnTo>
                  <a:lnTo>
                    <a:pt x="1361" y="244"/>
                  </a:lnTo>
                  <a:lnTo>
                    <a:pt x="1393" y="229"/>
                  </a:lnTo>
                  <a:lnTo>
                    <a:pt x="1412" y="205"/>
                  </a:lnTo>
                  <a:lnTo>
                    <a:pt x="1292" y="187"/>
                  </a:lnTo>
                  <a:lnTo>
                    <a:pt x="1087" y="158"/>
                  </a:lnTo>
                  <a:lnTo>
                    <a:pt x="868" y="119"/>
                  </a:lnTo>
                  <a:lnTo>
                    <a:pt x="670" y="71"/>
                  </a:lnTo>
                  <a:lnTo>
                    <a:pt x="486" y="26"/>
                  </a:lnTo>
                  <a:lnTo>
                    <a:pt x="392" y="9"/>
                  </a:lnTo>
                  <a:lnTo>
                    <a:pt x="314" y="0"/>
                  </a:lnTo>
                  <a:lnTo>
                    <a:pt x="247" y="2"/>
                  </a:lnTo>
                  <a:lnTo>
                    <a:pt x="201" y="7"/>
                  </a:lnTo>
                  <a:lnTo>
                    <a:pt x="158" y="27"/>
                  </a:lnTo>
                  <a:lnTo>
                    <a:pt x="124" y="71"/>
                  </a:lnTo>
                  <a:lnTo>
                    <a:pt x="111" y="117"/>
                  </a:lnTo>
                  <a:lnTo>
                    <a:pt x="96" y="148"/>
                  </a:lnTo>
                  <a:lnTo>
                    <a:pt x="68" y="159"/>
                  </a:lnTo>
                  <a:lnTo>
                    <a:pt x="28" y="156"/>
                  </a:lnTo>
                  <a:lnTo>
                    <a:pt x="0" y="145"/>
                  </a:lnTo>
                  <a:lnTo>
                    <a:pt x="0" y="54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000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716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913CC08-9D9A-42CD-A2A0-2C61522E468F}" type="datetime1">
              <a:rPr lang="en-US" smtClean="0"/>
              <a:t>2/9/2009</a:t>
            </a:fld>
            <a:endParaRPr lang="en-US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33513B6-1B26-4ECC-B8A5-A024EF9E0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52400"/>
            <a:ext cx="8229600" cy="2438400"/>
          </a:xfrm>
        </p:spPr>
        <p:txBody>
          <a:bodyPr/>
          <a:lstStyle/>
          <a:p>
            <a:r>
              <a:rPr lang="en-US" sz="3600" u="sng" dirty="0" smtClean="0">
                <a:solidFill>
                  <a:schemeClr val="tx1"/>
                </a:solidFill>
              </a:rPr>
              <a:t>CARLTON HOUSE TREATMENT &amp; DRUG REHABILITATION CENTRE</a:t>
            </a:r>
            <a:r>
              <a:rPr lang="en-US" sz="4000" u="sng" dirty="0" smtClean="0">
                <a:solidFill>
                  <a:schemeClr val="tx1"/>
                </a:solidFill>
              </a:rPr>
              <a:t/>
            </a:r>
            <a:br>
              <a:rPr lang="en-US" sz="4000" u="sng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(CHTDRC)</a:t>
            </a:r>
            <a:endParaRPr lang="en-US" sz="40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Picture 4" descr="carlton house 2k5-2.jpeg"/>
          <p:cNvPicPr/>
          <p:nvPr/>
        </p:nvPicPr>
        <p:blipFill>
          <a:blip r:embed="rId3"/>
          <a:srcRect l="17308" t="18803" r="13942" b="15385"/>
          <a:stretch>
            <a:fillRect/>
          </a:stretch>
        </p:blipFill>
        <p:spPr>
          <a:xfrm>
            <a:off x="762000" y="2667000"/>
            <a:ext cx="7391400" cy="3962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u="sng" dirty="0" smtClean="0">
                <a:solidFill>
                  <a:srgbClr val="00B0F0"/>
                </a:solidFill>
              </a:rPr>
              <a:t>Four Point Presentation </a:t>
            </a:r>
          </a:p>
          <a:p>
            <a:pPr>
              <a:lnSpc>
                <a:spcPct val="90000"/>
              </a:lnSpc>
            </a:pPr>
            <a:endParaRPr lang="en-US" sz="1800" u="sng" dirty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3600" dirty="0" smtClean="0"/>
              <a:t>Background</a:t>
            </a:r>
            <a:endParaRPr lang="en-US" sz="3600" dirty="0"/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3600" dirty="0" smtClean="0"/>
              <a:t>Current Situation</a:t>
            </a:r>
            <a:endParaRPr lang="en-US" sz="3600" dirty="0"/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3600" dirty="0" smtClean="0"/>
              <a:t>Conclusion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3600" dirty="0" smtClean="0"/>
              <a:t>Recommendations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endParaRPr lang="en-US" sz="3600" dirty="0"/>
          </a:p>
          <a:p>
            <a:pPr>
              <a:lnSpc>
                <a:spcPct val="90000"/>
              </a:lnSpc>
            </a:pPr>
            <a:r>
              <a:rPr lang="en-US" sz="3600" dirty="0"/>
              <a:t>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295400" y="2667000"/>
            <a:ext cx="6477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kumimoji="0" lang="en-US" sz="3600" b="0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Four Point Presentation </a:t>
            </a:r>
          </a:p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endParaRPr kumimoji="0" lang="en-US" sz="1800" b="0" i="0" u="sng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Background</a:t>
            </a:r>
          </a:p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Current Situation</a:t>
            </a:r>
          </a:p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Conclusion</a:t>
            </a:r>
          </a:p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Recommendations</a:t>
            </a:r>
          </a:p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ü"/>
              <a:tabLst/>
              <a:defRPr/>
            </a:pP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EA4FEED-7529-4A9E-8EA3-25CA98A2D4B3}" type="datetime1">
              <a:rPr lang="en-US" smtClean="0"/>
              <a:t>2/9/2009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DEDBF8-E477-4E8B-8F5F-C8EC8877B13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41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During its (20) years in operation an average of (1000) clients were admitted to the institution.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Statistics indicated that the period                         1988 - 2004 there were (985) admissions comprising the following dependencies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 - Alcohol (562)  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-  Marijuana (80) 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- Cocaine/Crack (203)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- Poly drug use (140) </a:t>
            </a: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B00EC4-933B-47C0-B8ED-18CFF57F8A0B}" type="datetime1">
              <a:rPr lang="en-US" smtClean="0"/>
              <a:t>2/9/2009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FA10EA-F843-458D-B628-CA1F2C2BA88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2286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Statistics also indicated that there was a 12% percent, success rate among clients which surpassed the World Health Organization (WHO) established bench mark of 10% percent.</a:t>
            </a: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2A642C-5535-49AE-97F9-01BA71FF6459}" type="datetime1">
              <a:rPr lang="en-US" smtClean="0"/>
              <a:t>2/9/2009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FA10EA-F843-458D-B628-CA1F2C2BA88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886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Subsequent the destruction of the facility by Hurricane Ivan drug rehabilitative services were then provided in  an ad hoc manner. 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  This resulted in a gross deterioration        of the organized system of the delivery                      of rehabilitative care based on the established curriculum.</a:t>
            </a:r>
          </a:p>
          <a:p>
            <a:pPr>
              <a:lnSpc>
                <a:spcPct val="80000"/>
              </a:lnSpc>
            </a:pP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6BC9DE-D197-419F-BBD7-1E684CFB67E1}" type="datetime1">
              <a:rPr lang="en-US" smtClean="0"/>
              <a:t>2/9/2009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FA10EA-F843-458D-B628-CA1F2C2BA88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In February 2008, a more organized system of delivering rehabilitative care was attempted with the acquisition of a rented facility at Belmont, St. George’s.</a:t>
            </a:r>
          </a:p>
          <a:p>
            <a:pPr>
              <a:lnSpc>
                <a:spcPct val="80000"/>
              </a:lnSpc>
            </a:pPr>
            <a:endParaRPr lang="en-US" sz="1400" dirty="0" smtClean="0"/>
          </a:p>
          <a:p>
            <a:r>
              <a:rPr lang="en-US" dirty="0" smtClean="0"/>
              <a:t> Three (3) members of staff; </a:t>
            </a:r>
          </a:p>
          <a:p>
            <a:pPr>
              <a:buFontTx/>
              <a:buChar char="-"/>
            </a:pPr>
            <a:r>
              <a:rPr lang="en-US" dirty="0" smtClean="0"/>
              <a:t>(1) Ward Sister-who performs the role of Coordinator</a:t>
            </a:r>
          </a:p>
          <a:p>
            <a:pPr>
              <a:buFontTx/>
              <a:buChar char="-"/>
            </a:pPr>
            <a:r>
              <a:rPr lang="en-US" dirty="0" smtClean="0"/>
              <a:t> (1) Nursing Assistant who performs the role of assistant coordinator </a:t>
            </a:r>
          </a:p>
          <a:p>
            <a:pPr>
              <a:buFontTx/>
              <a:buChar char="-"/>
            </a:pPr>
            <a:r>
              <a:rPr lang="en-US" dirty="0" smtClean="0"/>
              <a:t>(1) Domestic Worker</a:t>
            </a:r>
          </a:p>
          <a:p>
            <a:pPr>
              <a:buNone/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90800" y="381000"/>
            <a:ext cx="4302781" cy="6008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0" b="1" u="sng" dirty="0" smtClean="0"/>
              <a:t>Current Situation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7AD3CC-8128-4A91-8AD8-2526661BBF6E}" type="datetime1">
              <a:rPr lang="en-US" smtClean="0"/>
              <a:t>2/9/2009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FA10EA-F843-458D-B628-CA1F2C2BA88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0"/>
            <a:ext cx="7772400" cy="5181600"/>
          </a:xfrm>
        </p:spPr>
        <p:txBody>
          <a:bodyPr/>
          <a:lstStyle/>
          <a:p>
            <a:r>
              <a:rPr lang="en-US" dirty="0" smtClean="0"/>
              <a:t>Given the limitations at that facility only day care services are being provided. </a:t>
            </a:r>
          </a:p>
          <a:p>
            <a:endParaRPr lang="en-US" sz="1800" dirty="0" smtClean="0"/>
          </a:p>
          <a:p>
            <a:r>
              <a:rPr lang="en-US" dirty="0" smtClean="0"/>
              <a:t>These services include;</a:t>
            </a:r>
          </a:p>
          <a:p>
            <a:pPr>
              <a:buFontTx/>
              <a:buChar char="-"/>
            </a:pPr>
            <a:r>
              <a:rPr lang="en-US" dirty="0" smtClean="0"/>
              <a:t>Responses to individual requests </a:t>
            </a:r>
          </a:p>
          <a:p>
            <a:pPr>
              <a:buNone/>
            </a:pPr>
            <a:r>
              <a:rPr lang="en-US" dirty="0" smtClean="0"/>
              <a:t>      (telephone calls &amp; referrals)</a:t>
            </a:r>
          </a:p>
          <a:p>
            <a:pPr>
              <a:buFontTx/>
              <a:buChar char="-"/>
            </a:pPr>
            <a:r>
              <a:rPr lang="en-US" dirty="0" smtClean="0"/>
              <a:t>Individual therapy</a:t>
            </a:r>
          </a:p>
          <a:p>
            <a:pPr>
              <a:buFontTx/>
              <a:buChar char="-"/>
            </a:pPr>
            <a:r>
              <a:rPr lang="en-US" dirty="0" smtClean="0"/>
              <a:t>Family therapy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205207-75F8-4AD6-94D7-EA35594CAFC0}" type="datetime1">
              <a:rPr lang="en-US" smtClean="0"/>
              <a:t>2/9/2009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FA10EA-F843-458D-B628-CA1F2C2BA88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077200" cy="1752600"/>
          </a:xfrm>
        </p:spPr>
        <p:txBody>
          <a:bodyPr/>
          <a:lstStyle/>
          <a:p>
            <a:r>
              <a:rPr lang="en-US" dirty="0" smtClean="0"/>
              <a:t>A total of twenty two (22) clients accessed the services offered at Belmont facility during the first year.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96DB5F-5C3D-4353-B46C-50F6AFACBB91}" type="datetime1">
              <a:rPr lang="en-US" smtClean="0"/>
              <a:t>2/9/2009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FA10EA-F843-458D-B628-CA1F2C2BA88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86800" cy="6477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Consequently the following are being experienced;</a:t>
            </a:r>
          </a:p>
          <a:p>
            <a:pPr lvl="0"/>
            <a:r>
              <a:rPr lang="en-US" sz="3100" dirty="0" smtClean="0"/>
              <a:t>An increase in the number of admissions at the Acute Centre – </a:t>
            </a:r>
            <a:r>
              <a:rPr lang="en-US" sz="3100" dirty="0" err="1" smtClean="0"/>
              <a:t>Rathdune</a:t>
            </a:r>
            <a:endParaRPr lang="en-US" sz="3100" dirty="0" smtClean="0"/>
          </a:p>
          <a:p>
            <a:pPr lvl="0"/>
            <a:r>
              <a:rPr lang="en-US" sz="3100" dirty="0" smtClean="0"/>
              <a:t>Lack of a structured delivery of the curriculum</a:t>
            </a:r>
          </a:p>
          <a:p>
            <a:pPr lvl="0"/>
            <a:r>
              <a:rPr lang="en-US" sz="3100" dirty="0" smtClean="0"/>
              <a:t>Increase incidents of disturbances in family life</a:t>
            </a:r>
          </a:p>
          <a:p>
            <a:pPr lvl="0"/>
            <a:r>
              <a:rPr lang="en-US" sz="3100" dirty="0" smtClean="0"/>
              <a:t>Increase incidents of job lost</a:t>
            </a:r>
          </a:p>
          <a:p>
            <a:pPr lvl="0"/>
            <a:r>
              <a:rPr lang="en-US" sz="3100" dirty="0" smtClean="0"/>
              <a:t>Increase frustration on the part of Staff </a:t>
            </a:r>
          </a:p>
          <a:p>
            <a:r>
              <a:rPr lang="en-US" sz="3100" dirty="0" smtClean="0"/>
              <a:t>Inadequate follow-up and treatment of discharged clients.</a:t>
            </a:r>
            <a:endParaRPr lang="en-US" sz="31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879AE6-10B7-45DA-B752-EF35E41E2FB7}" type="datetime1">
              <a:rPr lang="en-US" smtClean="0"/>
              <a:t>2/9/2009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FA10EA-F843-458D-B628-CA1F2C2BA88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0050"/>
            <a:ext cx="7772400" cy="895350"/>
          </a:xfrm>
        </p:spPr>
        <p:txBody>
          <a:bodyPr/>
          <a:lstStyle/>
          <a:p>
            <a:r>
              <a:rPr lang="en-US" u="sng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Conclusion </a:t>
            </a:r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71650"/>
            <a:ext cx="8001000" cy="3105150"/>
          </a:xfrm>
        </p:spPr>
        <p:txBody>
          <a:bodyPr/>
          <a:lstStyle/>
          <a:p>
            <a:r>
              <a:rPr lang="en-US" dirty="0" smtClean="0"/>
              <a:t>There is undoubtedly an urgent need                     for the provision of an adequate treatment and rehabilitation centre                           and a concerted effort should be made for its construction.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508A62-B8FC-43CB-BD78-4B37DF65C8C9}" type="datetime1">
              <a:rPr lang="en-US" smtClean="0"/>
              <a:t>2/9/2009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FA10EA-F843-458D-B628-CA1F2C2BA88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895350"/>
          </a:xfrm>
        </p:spPr>
        <p:txBody>
          <a:bodyPr/>
          <a:lstStyle/>
          <a:p>
            <a:r>
              <a:rPr lang="en-US" u="sng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Recommendations</a:t>
            </a:r>
            <a:endParaRPr lang="en-US" u="sng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772400" cy="5410200"/>
          </a:xfrm>
        </p:spPr>
        <p:txBody>
          <a:bodyPr/>
          <a:lstStyle/>
          <a:p>
            <a:r>
              <a:rPr lang="en-US" dirty="0" smtClean="0"/>
              <a:t>The facility should be constructed in an </a:t>
            </a:r>
            <a:r>
              <a:rPr lang="en-US" b="1" u="sng" dirty="0" smtClean="0"/>
              <a:t>accessible </a:t>
            </a:r>
            <a:r>
              <a:rPr lang="en-US" dirty="0" smtClean="0"/>
              <a:t>location</a:t>
            </a:r>
          </a:p>
          <a:p>
            <a:endParaRPr lang="en-US" sz="1600" dirty="0" smtClean="0"/>
          </a:p>
          <a:p>
            <a:pPr lvl="0"/>
            <a:r>
              <a:rPr lang="en-US" dirty="0" smtClean="0"/>
              <a:t>The facility should be </a:t>
            </a:r>
            <a:r>
              <a:rPr lang="en-US" b="1" u="sng" dirty="0" smtClean="0"/>
              <a:t>adequate</a:t>
            </a:r>
            <a:r>
              <a:rPr lang="en-US" dirty="0" smtClean="0"/>
              <a:t> for both male and female clients</a:t>
            </a:r>
          </a:p>
          <a:p>
            <a:pPr lvl="0"/>
            <a:endParaRPr lang="en-US" sz="1400" dirty="0" smtClean="0"/>
          </a:p>
          <a:p>
            <a:pPr lvl="0"/>
            <a:r>
              <a:rPr lang="en-US" dirty="0" smtClean="0"/>
              <a:t>The facility should be able to </a:t>
            </a:r>
            <a:r>
              <a:rPr lang="en-US" b="1" u="sng" dirty="0" smtClean="0"/>
              <a:t>accommodate residential care</a:t>
            </a:r>
          </a:p>
          <a:p>
            <a:pPr lvl="0"/>
            <a:endParaRPr lang="en-US" sz="1600" dirty="0" smtClean="0"/>
          </a:p>
          <a:p>
            <a:pPr lvl="0"/>
            <a:r>
              <a:rPr lang="en-US" dirty="0" smtClean="0"/>
              <a:t>The facility should be able to provide the </a:t>
            </a:r>
            <a:r>
              <a:rPr lang="en-US" b="1" u="sng" dirty="0" smtClean="0"/>
              <a:t>appropriate rehabilitative services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C04D6F-F28C-484E-B419-2447A8A8CA19}" type="datetime1">
              <a:rPr lang="en-US" smtClean="0"/>
              <a:t>2/9/2009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FA10EA-F843-458D-B628-CA1F2C2BA88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arlton house 2k5.jpeg"/>
          <p:cNvPicPr>
            <a:picLocks noChangeAspect="1"/>
          </p:cNvPicPr>
          <p:nvPr/>
        </p:nvPicPr>
        <p:blipFill>
          <a:blip r:embed="rId2"/>
          <a:srcRect l="15000" t="5000" r="10000" b="6667"/>
          <a:stretch>
            <a:fillRect/>
          </a:stretch>
        </p:blipFill>
        <p:spPr>
          <a:xfrm>
            <a:off x="228600" y="685800"/>
            <a:ext cx="4495800" cy="4038600"/>
          </a:xfrm>
          <a:prstGeom prst="rect">
            <a:avLst/>
          </a:prstGeom>
        </p:spPr>
      </p:pic>
      <p:pic>
        <p:nvPicPr>
          <p:cNvPr id="6" name="Picture 5" descr="calrton house 2k5-1.jpeg"/>
          <p:cNvPicPr>
            <a:picLocks noChangeAspect="1"/>
          </p:cNvPicPr>
          <p:nvPr/>
        </p:nvPicPr>
        <p:blipFill>
          <a:blip r:embed="rId3"/>
          <a:srcRect l="6250" t="3333" r="3750" b="5000"/>
          <a:stretch>
            <a:fillRect/>
          </a:stretch>
        </p:blipFill>
        <p:spPr>
          <a:xfrm>
            <a:off x="4724400" y="685800"/>
            <a:ext cx="4191000" cy="4038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09600" y="4724400"/>
            <a:ext cx="778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Thankyou for your time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10760F-CF01-40A1-9E6C-9EC7404FC7C5}" type="datetime1">
              <a:rPr lang="en-US" smtClean="0"/>
              <a:t>2/9/2009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FA10EA-F843-458D-B628-CA1F2C2BA88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sz="4000" u="sng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Background</a:t>
            </a:r>
            <a:endParaRPr lang="en-US" sz="4000" u="sng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</p:spPr>
        <p:txBody>
          <a:bodyPr/>
          <a:lstStyle/>
          <a:p>
            <a:r>
              <a:rPr lang="en-US" dirty="0" smtClean="0"/>
              <a:t>The popularly known Carlton House was a wooden &amp; concrete Victorian design plantation building located at Parade,                     St. Paul’s, approx (2) miles outside of                      St. George..</a:t>
            </a:r>
          </a:p>
          <a:p>
            <a:endParaRPr lang="en-US" sz="1600" dirty="0" smtClean="0"/>
          </a:p>
          <a:p>
            <a:r>
              <a:rPr lang="en-US" dirty="0" smtClean="0"/>
              <a:t>The decision to initiate the Centre was                 as a result of the partial destruction of                the Richmond Hill Mental Hospital 1983. </a:t>
            </a:r>
          </a:p>
          <a:p>
            <a:endParaRPr lang="en-US" dirty="0" smtClean="0"/>
          </a:p>
          <a:p>
            <a:endParaRPr lang="en-US" sz="1600" dirty="0" smtClean="0"/>
          </a:p>
          <a:p>
            <a:endParaRPr lang="en-US" sz="18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F9BEB3-8B15-4044-B963-8D111598FA8D}" type="datetime1">
              <a:rPr lang="en-US" smtClean="0"/>
              <a:t>2/9/2009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FA10EA-F843-458D-B628-CA1F2C2BA88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153400" cy="4876800"/>
          </a:xfrm>
        </p:spPr>
        <p:txBody>
          <a:bodyPr/>
          <a:lstStyle/>
          <a:p>
            <a:r>
              <a:rPr lang="en-US" dirty="0" smtClean="0"/>
              <a:t>As a result the capacity for in-house patients was limited and a comprehensive reassessment of patients at the institution then had to be undertaken.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January of 1985 it was established as the Carlton House Treatment and Drug Rehabilitation Centre (CHTDRC). 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5C0CDD-0CF9-46E2-B856-BF27F9AE0FE2}" type="datetime1">
              <a:rPr lang="en-US" smtClean="0"/>
              <a:t>2/9/2009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FA10EA-F843-458D-B628-CA1F2C2BA88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57200"/>
            <a:ext cx="8001000" cy="5715000"/>
          </a:xfrm>
        </p:spPr>
        <p:txBody>
          <a:bodyPr/>
          <a:lstStyle/>
          <a:p>
            <a:pPr marL="457200" indent="-457200">
              <a:lnSpc>
                <a:spcPct val="80000"/>
              </a:lnSpc>
            </a:pPr>
            <a:endParaRPr lang="en-US" sz="1800" dirty="0" smtClean="0"/>
          </a:p>
          <a:p>
            <a:pPr marL="457200" indent="-457200">
              <a:lnSpc>
                <a:spcPct val="80000"/>
              </a:lnSpc>
            </a:pPr>
            <a:r>
              <a:rPr lang="en-US" sz="3600" b="1" u="sng" dirty="0" smtClean="0"/>
              <a:t>Aim:</a:t>
            </a:r>
          </a:p>
          <a:p>
            <a:pPr marL="457200" indent="-457200">
              <a:lnSpc>
                <a:spcPct val="80000"/>
              </a:lnSpc>
              <a:buNone/>
            </a:pPr>
            <a:endParaRPr lang="en-US" sz="2800" dirty="0" smtClean="0"/>
          </a:p>
          <a:p>
            <a:pPr marL="457200" indent="-457200">
              <a:lnSpc>
                <a:spcPct val="80000"/>
              </a:lnSpc>
            </a:pPr>
            <a:r>
              <a:rPr lang="en-US" sz="3600" dirty="0" smtClean="0"/>
              <a:t>The Centre was initially setup to provide treatment and rehabilitative care for persons identified with alcoholism and later other drug related problems.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n-US" sz="3600" dirty="0" smtClean="0"/>
              <a:t> </a:t>
            </a:r>
          </a:p>
          <a:p>
            <a:pPr marL="457200" indent="-457200">
              <a:lnSpc>
                <a:spcPct val="80000"/>
              </a:lnSpc>
            </a:pPr>
            <a:r>
              <a:rPr lang="en-US" sz="3600" dirty="0" smtClean="0"/>
              <a:t>A comprehensive reassessment of patients at the institution then had to be undertaken.</a:t>
            </a:r>
          </a:p>
          <a:p>
            <a:pPr marL="457200" indent="-457200">
              <a:lnSpc>
                <a:spcPct val="80000"/>
              </a:lnSpc>
            </a:pPr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B898D6-D0A8-4741-823E-6367F30EAA7C}" type="datetime1">
              <a:rPr lang="en-US" smtClean="0"/>
              <a:t>2/9/2009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FA10EA-F843-458D-B628-CA1F2C2BA88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533400"/>
            <a:ext cx="80772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Patients assessment at the time was spearheaded by Dr. Michael </a:t>
            </a:r>
            <a:r>
              <a:rPr lang="en-US" dirty="0" err="1" smtClean="0"/>
              <a:t>Beauburn</a:t>
            </a:r>
            <a:r>
              <a:rPr lang="en-US" dirty="0" smtClean="0"/>
              <a:t>, Psychiatrist and Professor of Psychiatry at (UWI). 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One of the findings of the reassessment was a large number of patients with alcohol related problems. 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The establishment of a facility for the treatment of alcohol addiction was recommended.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FDB892-4B6A-48ED-BA55-B09C0561F7E5}" type="datetime1">
              <a:rPr lang="en-US" smtClean="0"/>
              <a:t>2/9/2009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FA10EA-F843-458D-B628-CA1F2C2BA88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r>
              <a:rPr lang="en-US" dirty="0" smtClean="0"/>
              <a:t>Funding for the establishment of the institution was secured from;</a:t>
            </a:r>
          </a:p>
          <a:p>
            <a:pPr>
              <a:buNone/>
            </a:pPr>
            <a:r>
              <a:rPr lang="en-US" dirty="0" smtClean="0"/>
              <a:t>   The Smithers Foundation, USAID National Commercial Bank, and                         Jonas Browne and Hubbard’s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2400" dirty="0" smtClean="0"/>
              <a:t>(Adapted from: Drug Control Secretariat-2005)</a:t>
            </a:r>
          </a:p>
          <a:p>
            <a:endParaRPr lang="en-US" sz="2000" dirty="0" smtClean="0"/>
          </a:p>
          <a:p>
            <a:r>
              <a:rPr lang="en-US" dirty="0" smtClean="0"/>
              <a:t> At the time of commissioning, Carlton House was designed to accommodate (16) patients, including (4) females.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E4EB07-1C58-434C-9C7F-8AB3194F94ED}" type="datetime1">
              <a:rPr lang="en-US" smtClean="0"/>
              <a:t>2/9/2009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FA10EA-F843-458D-B628-CA1F2C2BA88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Center was constituted as a subsidiary of the Richmond Hill Institutions and was fully financed through budgetary allocation by the Ministry of Health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3050C2-49E1-4681-B562-A91083F0FF69}" type="datetime1">
              <a:rPr lang="en-US" smtClean="0"/>
              <a:t>2/9/2009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FA10EA-F843-458D-B628-CA1F2C2BA88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572000"/>
          </a:xfrm>
        </p:spPr>
        <p:txBody>
          <a:bodyPr/>
          <a:lstStyle/>
          <a:p>
            <a:r>
              <a:rPr lang="en-US" dirty="0" smtClean="0"/>
              <a:t>A cadre of (13) members of staff inclusive of (1) Ward Sister, (1) Staff nurse,                           (8) Nursing assistants, (2) Maid/Helpers and (1) cook manned the facility on a daily basis. </a:t>
            </a:r>
          </a:p>
          <a:p>
            <a:endParaRPr lang="en-US" sz="2000" dirty="0" smtClean="0"/>
          </a:p>
          <a:p>
            <a:r>
              <a:rPr lang="en-US" dirty="0" smtClean="0"/>
              <a:t>They were complimented by a visiting Psychiatrist, Psychologist, Occupational Therapist and Social Workers.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D3B692-8614-41BB-A0F9-2CD870D0D89A}" type="datetime1">
              <a:rPr lang="en-US" smtClean="0"/>
              <a:t>2/9/2009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FA10EA-F843-458D-B628-CA1F2C2BA88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63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The main services offered at the Rehabilitation Centre were;   </a:t>
            </a:r>
          </a:p>
          <a:p>
            <a:pPr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  - Mild-detoxification                                            - Individual therapy                                                     - Group therapy and                                                                           - Family therapy 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The centre also facilitated social integration through self help groups such as Alcohol Anonymous (AA) and Narcotic Anonymous (NA).  </a:t>
            </a:r>
          </a:p>
          <a:p>
            <a:pPr>
              <a:lnSpc>
                <a:spcPct val="80000"/>
              </a:lnSpc>
            </a:pP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35E1B9-4A25-4273-9C07-33C4475887A2}" type="datetime1">
              <a:rPr lang="en-US" smtClean="0"/>
              <a:t>2/9/2009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FA10EA-F843-458D-B628-CA1F2C2BA88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edical design template">
  <a:themeElements>
    <a:clrScheme name="Medical design template 1">
      <a:dk1>
        <a:srgbClr val="000000"/>
      </a:dk1>
      <a:lt1>
        <a:srgbClr val="FFFFFF"/>
      </a:lt1>
      <a:dk2>
        <a:srgbClr val="7F00FF"/>
      </a:dk2>
      <a:lt2>
        <a:srgbClr val="FAFD00"/>
      </a:lt2>
      <a:accent1>
        <a:srgbClr val="B50069"/>
      </a:accent1>
      <a:accent2>
        <a:srgbClr val="FF7F00"/>
      </a:accent2>
      <a:accent3>
        <a:srgbClr val="C0AAFF"/>
      </a:accent3>
      <a:accent4>
        <a:srgbClr val="DADADA"/>
      </a:accent4>
      <a:accent5>
        <a:srgbClr val="D7AAB9"/>
      </a:accent5>
      <a:accent6>
        <a:srgbClr val="E77200"/>
      </a:accent6>
      <a:hlink>
        <a:srgbClr val="FF00FF"/>
      </a:hlink>
      <a:folHlink>
        <a:srgbClr val="B760F9"/>
      </a:folHlink>
    </a:clrScheme>
    <a:fontScheme name="Medical design template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Medical design template 1">
        <a:dk1>
          <a:srgbClr val="000000"/>
        </a:dk1>
        <a:lt1>
          <a:srgbClr val="FFFFFF"/>
        </a:lt1>
        <a:dk2>
          <a:srgbClr val="7F00FF"/>
        </a:dk2>
        <a:lt2>
          <a:srgbClr val="FAFD00"/>
        </a:lt2>
        <a:accent1>
          <a:srgbClr val="B50069"/>
        </a:accent1>
        <a:accent2>
          <a:srgbClr val="FF7F00"/>
        </a:accent2>
        <a:accent3>
          <a:srgbClr val="C0AAFF"/>
        </a:accent3>
        <a:accent4>
          <a:srgbClr val="DADADA"/>
        </a:accent4>
        <a:accent5>
          <a:srgbClr val="D7AAB9"/>
        </a:accent5>
        <a:accent6>
          <a:srgbClr val="E77200"/>
        </a:accent6>
        <a:hlink>
          <a:srgbClr val="FF00FF"/>
        </a:hlink>
        <a:folHlink>
          <a:srgbClr val="B760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design template 2">
        <a:dk1>
          <a:srgbClr val="000000"/>
        </a:dk1>
        <a:lt1>
          <a:srgbClr val="B760F9"/>
        </a:lt1>
        <a:dk2>
          <a:srgbClr val="7B00E4"/>
        </a:dk2>
        <a:lt2>
          <a:srgbClr val="280049"/>
        </a:lt2>
        <a:accent1>
          <a:srgbClr val="FFFFFF"/>
        </a:accent1>
        <a:accent2>
          <a:srgbClr val="FFFF00"/>
        </a:accent2>
        <a:accent3>
          <a:srgbClr val="D8B6FB"/>
        </a:accent3>
        <a:accent4>
          <a:srgbClr val="000000"/>
        </a:accent4>
        <a:accent5>
          <a:srgbClr val="FFFFFF"/>
        </a:accent5>
        <a:accent6>
          <a:srgbClr val="E7E700"/>
        </a:accent6>
        <a:hlink>
          <a:srgbClr val="FF00FF"/>
        </a:hlink>
        <a:folHlink>
          <a:srgbClr val="DFB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design template 3">
        <a:dk1>
          <a:srgbClr val="000000"/>
        </a:dk1>
        <a:lt1>
          <a:srgbClr val="FFFFFF"/>
        </a:lt1>
        <a:dk2>
          <a:srgbClr val="000000"/>
        </a:dk2>
        <a:lt2>
          <a:srgbClr val="DADADA"/>
        </a:lt2>
        <a:accent1>
          <a:srgbClr val="F2F2F2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F7F7F7"/>
        </a:accent5>
        <a:accent6>
          <a:srgbClr val="838383"/>
        </a:accent6>
        <a:hlink>
          <a:srgbClr val="DADADA"/>
        </a:hlink>
        <a:folHlink>
          <a:srgbClr val="67676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Medical design template</Template>
  <TotalTime>446</TotalTime>
  <Words>839</Words>
  <Application>Microsoft PowerPoint 7.0</Application>
  <PresentationFormat>On-screen Show (4:3)</PresentationFormat>
  <Paragraphs>139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Medical design template</vt:lpstr>
      <vt:lpstr>CARLTON HOUSE TREATMENT &amp; DRUG REHABILITATION CENTRE (CHTDRC)</vt:lpstr>
      <vt:lpstr>Background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Conclusion </vt:lpstr>
      <vt:lpstr>Recommendations</vt:lpstr>
      <vt:lpstr>Slide 19</vt:lpstr>
    </vt:vector>
  </TitlesOfParts>
  <Company>ministry of 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pdannie</dc:creator>
  <cp:lastModifiedBy> </cp:lastModifiedBy>
  <cp:revision>15</cp:revision>
  <cp:lastPrinted>1601-01-01T00:00:00Z</cp:lastPrinted>
  <dcterms:created xsi:type="dcterms:W3CDTF">2006-09-23T20:25:09Z</dcterms:created>
  <dcterms:modified xsi:type="dcterms:W3CDTF">2009-02-09T15:04:59Z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TC010690401033</vt:lpwstr>
  </property>
</Properties>
</file>